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522075" cy="16202025"/>
  <p:notesSz cx="6858000" cy="9144000"/>
  <p:defaultTextStyle>
    <a:defPPr>
      <a:defRPr lang="en-US"/>
    </a:defPPr>
    <a:lvl1pPr marL="0" algn="l" defTabSz="5657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65785" algn="l" defTabSz="5657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31570" algn="l" defTabSz="5657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97355" algn="l" defTabSz="5657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63140" algn="l" defTabSz="5657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828925" algn="l" defTabSz="5657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94710" algn="l" defTabSz="5657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960495" algn="l" defTabSz="5657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526280" algn="l" defTabSz="565785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9" d="100"/>
          <a:sy n="49" d="100"/>
        </p:scale>
        <p:origin x="-3108" y="-126"/>
      </p:cViewPr>
      <p:guideLst>
        <p:guide orient="horz" pos="5103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4156" y="2651584"/>
            <a:ext cx="9793764" cy="5640705"/>
          </a:xfrm>
        </p:spPr>
        <p:txBody>
          <a:bodyPr anchor="b"/>
          <a:lstStyle>
            <a:lvl1pPr algn="ctr">
              <a:defRPr sz="7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260" y="8509814"/>
            <a:ext cx="8641556" cy="3911738"/>
          </a:xfrm>
        </p:spPr>
        <p:txBody>
          <a:bodyPr/>
          <a:lstStyle>
            <a:lvl1pPr marL="0" indent="0" algn="ctr">
              <a:buNone/>
              <a:defRPr sz="3100"/>
            </a:lvl1pPr>
            <a:lvl2pPr marL="594074" indent="0" algn="ctr">
              <a:buNone/>
              <a:defRPr sz="2600"/>
            </a:lvl2pPr>
            <a:lvl3pPr marL="1188149" indent="0" algn="ctr">
              <a:buNone/>
              <a:defRPr sz="2300"/>
            </a:lvl3pPr>
            <a:lvl4pPr marL="1782223" indent="0" algn="ctr">
              <a:buNone/>
              <a:defRPr sz="2100"/>
            </a:lvl4pPr>
            <a:lvl5pPr marL="2376297" indent="0" algn="ctr">
              <a:buNone/>
              <a:defRPr sz="2100"/>
            </a:lvl5pPr>
            <a:lvl6pPr marL="2970371" indent="0" algn="ctr">
              <a:buNone/>
              <a:defRPr sz="2100"/>
            </a:lvl6pPr>
            <a:lvl7pPr marL="3564446" indent="0" algn="ctr">
              <a:buNone/>
              <a:defRPr sz="2100"/>
            </a:lvl7pPr>
            <a:lvl8pPr marL="4158520" indent="0" algn="ctr">
              <a:buNone/>
              <a:defRPr sz="2100"/>
            </a:lvl8pPr>
            <a:lvl9pPr marL="4752594" indent="0" algn="ctr">
              <a:buNone/>
              <a:defRPr sz="21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73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34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142" y="4039261"/>
            <a:ext cx="9937790" cy="6739591"/>
          </a:xfrm>
        </p:spPr>
        <p:txBody>
          <a:bodyPr anchor="b"/>
          <a:lstStyle>
            <a:lvl1pPr>
              <a:defRPr sz="7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142" y="10842610"/>
            <a:ext cx="9937790" cy="3544192"/>
          </a:xfrm>
        </p:spPr>
        <p:txBody>
          <a:bodyPr/>
          <a:lstStyle>
            <a:lvl1pPr marL="0" indent="0">
              <a:buNone/>
              <a:defRPr sz="3100">
                <a:solidFill>
                  <a:schemeClr val="tx1"/>
                </a:solidFill>
              </a:defRPr>
            </a:lvl1pPr>
            <a:lvl2pPr marL="594074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18814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78222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7629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7037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6444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5852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75259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52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43" y="4313038"/>
            <a:ext cx="4896882" cy="1028003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3051" y="4313038"/>
            <a:ext cx="4896882" cy="1028003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309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4" y="862612"/>
            <a:ext cx="9937790" cy="313164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645" y="3971748"/>
            <a:ext cx="4874377" cy="1946492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94074" indent="0">
              <a:buNone/>
              <a:defRPr sz="2600" b="1"/>
            </a:lvl2pPr>
            <a:lvl3pPr marL="1188149" indent="0">
              <a:buNone/>
              <a:defRPr sz="2300" b="1"/>
            </a:lvl3pPr>
            <a:lvl4pPr marL="1782223" indent="0">
              <a:buNone/>
              <a:defRPr sz="2100" b="1"/>
            </a:lvl4pPr>
            <a:lvl5pPr marL="2376297" indent="0">
              <a:buNone/>
              <a:defRPr sz="2100" b="1"/>
            </a:lvl5pPr>
            <a:lvl6pPr marL="2970371" indent="0">
              <a:buNone/>
              <a:defRPr sz="2100" b="1"/>
            </a:lvl6pPr>
            <a:lvl7pPr marL="3564446" indent="0">
              <a:buNone/>
              <a:defRPr sz="2100" b="1"/>
            </a:lvl7pPr>
            <a:lvl8pPr marL="4158520" indent="0">
              <a:buNone/>
              <a:defRPr sz="2100" b="1"/>
            </a:lvl8pPr>
            <a:lvl9pPr marL="4752594" indent="0">
              <a:buNone/>
              <a:defRPr sz="21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45" y="5918240"/>
            <a:ext cx="4874377" cy="870484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3052" y="3971748"/>
            <a:ext cx="4898383" cy="1946492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94074" indent="0">
              <a:buNone/>
              <a:defRPr sz="2600" b="1"/>
            </a:lvl2pPr>
            <a:lvl3pPr marL="1188149" indent="0">
              <a:buNone/>
              <a:defRPr sz="2300" b="1"/>
            </a:lvl3pPr>
            <a:lvl4pPr marL="1782223" indent="0">
              <a:buNone/>
              <a:defRPr sz="2100" b="1"/>
            </a:lvl4pPr>
            <a:lvl5pPr marL="2376297" indent="0">
              <a:buNone/>
              <a:defRPr sz="2100" b="1"/>
            </a:lvl5pPr>
            <a:lvl6pPr marL="2970371" indent="0">
              <a:buNone/>
              <a:defRPr sz="2100" b="1"/>
            </a:lvl6pPr>
            <a:lvl7pPr marL="3564446" indent="0">
              <a:buNone/>
              <a:defRPr sz="2100" b="1"/>
            </a:lvl7pPr>
            <a:lvl8pPr marL="4158520" indent="0">
              <a:buNone/>
              <a:defRPr sz="2100" b="1"/>
            </a:lvl8pPr>
            <a:lvl9pPr marL="4752594" indent="0">
              <a:buNone/>
              <a:defRPr sz="21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3052" y="5918240"/>
            <a:ext cx="4898383" cy="870484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008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28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40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4" y="1080135"/>
            <a:ext cx="3716169" cy="3780473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8382" y="2332795"/>
            <a:ext cx="5833051" cy="11513939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4" y="4860608"/>
            <a:ext cx="3716169" cy="9004876"/>
          </a:xfrm>
        </p:spPr>
        <p:txBody>
          <a:bodyPr/>
          <a:lstStyle>
            <a:lvl1pPr marL="0" indent="0">
              <a:buNone/>
              <a:defRPr sz="2100"/>
            </a:lvl1pPr>
            <a:lvl2pPr marL="594074" indent="0">
              <a:buNone/>
              <a:defRPr sz="1800"/>
            </a:lvl2pPr>
            <a:lvl3pPr marL="1188149" indent="0">
              <a:buNone/>
              <a:defRPr sz="1600"/>
            </a:lvl3pPr>
            <a:lvl4pPr marL="1782223" indent="0">
              <a:buNone/>
              <a:defRPr sz="1300"/>
            </a:lvl4pPr>
            <a:lvl5pPr marL="2376297" indent="0">
              <a:buNone/>
              <a:defRPr sz="1300"/>
            </a:lvl5pPr>
            <a:lvl6pPr marL="2970371" indent="0">
              <a:buNone/>
              <a:defRPr sz="1300"/>
            </a:lvl6pPr>
            <a:lvl7pPr marL="3564446" indent="0">
              <a:buNone/>
              <a:defRPr sz="1300"/>
            </a:lvl7pPr>
            <a:lvl8pPr marL="4158520" indent="0">
              <a:buNone/>
              <a:defRPr sz="1300"/>
            </a:lvl8pPr>
            <a:lvl9pPr marL="4752594" indent="0">
              <a:buNone/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09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644" y="1080135"/>
            <a:ext cx="3716169" cy="3780473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8382" y="2332795"/>
            <a:ext cx="5833051" cy="11513939"/>
          </a:xfrm>
        </p:spPr>
        <p:txBody>
          <a:bodyPr anchor="t"/>
          <a:lstStyle>
            <a:lvl1pPr marL="0" indent="0">
              <a:buNone/>
              <a:defRPr sz="4200"/>
            </a:lvl1pPr>
            <a:lvl2pPr marL="594074" indent="0">
              <a:buNone/>
              <a:defRPr sz="3600"/>
            </a:lvl2pPr>
            <a:lvl3pPr marL="1188149" indent="0">
              <a:buNone/>
              <a:defRPr sz="3100"/>
            </a:lvl3pPr>
            <a:lvl4pPr marL="1782223" indent="0">
              <a:buNone/>
              <a:defRPr sz="2600"/>
            </a:lvl4pPr>
            <a:lvl5pPr marL="2376297" indent="0">
              <a:buNone/>
              <a:defRPr sz="2600"/>
            </a:lvl5pPr>
            <a:lvl6pPr marL="2970371" indent="0">
              <a:buNone/>
              <a:defRPr sz="2600"/>
            </a:lvl6pPr>
            <a:lvl7pPr marL="3564446" indent="0">
              <a:buNone/>
              <a:defRPr sz="2600"/>
            </a:lvl7pPr>
            <a:lvl8pPr marL="4158520" indent="0">
              <a:buNone/>
              <a:defRPr sz="2600"/>
            </a:lvl8pPr>
            <a:lvl9pPr marL="4752594" indent="0">
              <a:buNone/>
              <a:defRPr sz="2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644" y="4860608"/>
            <a:ext cx="3716169" cy="9004876"/>
          </a:xfrm>
        </p:spPr>
        <p:txBody>
          <a:bodyPr/>
          <a:lstStyle>
            <a:lvl1pPr marL="0" indent="0">
              <a:buNone/>
              <a:defRPr sz="2100"/>
            </a:lvl1pPr>
            <a:lvl2pPr marL="594074" indent="0">
              <a:buNone/>
              <a:defRPr sz="1800"/>
            </a:lvl2pPr>
            <a:lvl3pPr marL="1188149" indent="0">
              <a:buNone/>
              <a:defRPr sz="1600"/>
            </a:lvl3pPr>
            <a:lvl4pPr marL="1782223" indent="0">
              <a:buNone/>
              <a:defRPr sz="1300"/>
            </a:lvl4pPr>
            <a:lvl5pPr marL="2376297" indent="0">
              <a:buNone/>
              <a:defRPr sz="1300"/>
            </a:lvl5pPr>
            <a:lvl6pPr marL="2970371" indent="0">
              <a:buNone/>
              <a:defRPr sz="1300"/>
            </a:lvl6pPr>
            <a:lvl7pPr marL="3564446" indent="0">
              <a:buNone/>
              <a:defRPr sz="1300"/>
            </a:lvl7pPr>
            <a:lvl8pPr marL="4158520" indent="0">
              <a:buNone/>
              <a:defRPr sz="1300"/>
            </a:lvl8pPr>
            <a:lvl9pPr marL="4752594" indent="0">
              <a:buNone/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47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08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5486" y="862608"/>
            <a:ext cx="2484448" cy="137304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144" y="862608"/>
            <a:ext cx="7309316" cy="1373046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742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44" y="862612"/>
            <a:ext cx="9937790" cy="3131642"/>
          </a:xfrm>
          <a:prstGeom prst="rect">
            <a:avLst/>
          </a:prstGeom>
        </p:spPr>
        <p:txBody>
          <a:bodyPr vert="horz" lIns="113157" tIns="56579" rIns="113157" bIns="5657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44" y="4313038"/>
            <a:ext cx="9937790" cy="10280037"/>
          </a:xfrm>
          <a:prstGeom prst="rect">
            <a:avLst/>
          </a:prstGeom>
        </p:spPr>
        <p:txBody>
          <a:bodyPr vert="horz" lIns="113157" tIns="56579" rIns="113157" bIns="56579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143" y="15016881"/>
            <a:ext cx="2592467" cy="862608"/>
          </a:xfrm>
          <a:prstGeom prst="rect">
            <a:avLst/>
          </a:prstGeom>
        </p:spPr>
        <p:txBody>
          <a:bodyPr vert="horz" lIns="113157" tIns="56579" rIns="113157" bIns="5657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14403-8CC8-4D48-9D0B-E208552843D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689" y="15016881"/>
            <a:ext cx="3888700" cy="862608"/>
          </a:xfrm>
          <a:prstGeom prst="rect">
            <a:avLst/>
          </a:prstGeom>
        </p:spPr>
        <p:txBody>
          <a:bodyPr vert="horz" lIns="113157" tIns="56579" rIns="113157" bIns="5657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7466" y="15016881"/>
            <a:ext cx="2592467" cy="862608"/>
          </a:xfrm>
          <a:prstGeom prst="rect">
            <a:avLst/>
          </a:prstGeom>
        </p:spPr>
        <p:txBody>
          <a:bodyPr vert="horz" lIns="113157" tIns="56579" rIns="113157" bIns="5657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885A8-A217-4209-9015-7E74EF9FE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8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88149" rtl="0" eaLnBrk="1" latinLnBrk="0" hangingPunct="1">
        <a:lnSpc>
          <a:spcPct val="90000"/>
        </a:lnSpc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7037" indent="-297037" algn="l" defTabSz="1188149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1111" indent="-297037" algn="l" defTabSz="1188149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485186" indent="-297037" algn="l" defTabSz="1188149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079260" indent="-297037" algn="l" defTabSz="1188149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673334" indent="-297037" algn="l" defTabSz="1188149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3267408" indent="-297037" algn="l" defTabSz="1188149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861483" indent="-297037" algn="l" defTabSz="1188149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455557" indent="-297037" algn="l" defTabSz="1188149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5049631" indent="-297037" algn="l" defTabSz="1188149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814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94074" algn="l" defTabSz="118814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88149" algn="l" defTabSz="118814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223" algn="l" defTabSz="118814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76297" algn="l" defTabSz="118814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70371" algn="l" defTabSz="118814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64446" algn="l" defTabSz="118814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58520" algn="l" defTabSz="118814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52594" algn="l" defTabSz="118814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04468" y="8396963"/>
            <a:ext cx="9967508" cy="900248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57" tIns="56579" rIns="113157" bIns="56579"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4469" y="12612923"/>
            <a:ext cx="9915052" cy="2083984"/>
          </a:xfrm>
          <a:prstGeom prst="rect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57" tIns="56579" rIns="113157" bIns="56579" rtlCol="0" anchor="ctr"/>
          <a:lstStyle/>
          <a:p>
            <a:pPr algn="ctr"/>
            <a:endParaRPr lang="en-US"/>
          </a:p>
        </p:txBody>
      </p:sp>
      <p:pic>
        <p:nvPicPr>
          <p:cNvPr id="4" name="Picture 3" descr="ABCDE_melanoma.png"/>
          <p:cNvPicPr>
            <a:picLocks noChangeAspect="1"/>
          </p:cNvPicPr>
          <p:nvPr/>
        </p:nvPicPr>
        <p:blipFill>
          <a:blip r:embed="rId2"/>
          <a:srcRect r="12184" b="63333"/>
          <a:stretch>
            <a:fillRect/>
          </a:stretch>
        </p:blipFill>
        <p:spPr>
          <a:xfrm>
            <a:off x="604469" y="4045461"/>
            <a:ext cx="9967509" cy="4354869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04469" y="2760014"/>
            <a:ext cx="9967508" cy="1285448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131570" fontAlgn="base">
              <a:spcBef>
                <a:spcPct val="0"/>
              </a:spcBef>
              <a:spcAft>
                <a:spcPct val="0"/>
              </a:spcAft>
            </a:pPr>
            <a:r>
              <a:rPr lang="ro-RO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 ignorați o aluniță care crește, sângerează, prezintă cruste,  este pruriginoasă (mănâncă) sau doare! </a:t>
            </a:r>
          </a:p>
          <a:p>
            <a:pPr algn="ctr" defTabSz="1131570" fontAlgn="base">
              <a:spcBef>
                <a:spcPct val="0"/>
              </a:spcBef>
              <a:spcAft>
                <a:spcPct val="0"/>
              </a:spcAft>
            </a:pP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Arial" pitchFamily="34" charset="0"/>
                <a:cs typeface="Arial" pitchFamily="34" charset="0"/>
              </a:rPr>
              <a:t>„</a:t>
            </a: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rgbClr val="FF9933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Arial" pitchFamily="34" charset="0"/>
                <a:cs typeface="Arial" pitchFamily="34" charset="0"/>
              </a:rPr>
              <a:t>ABCDE</a:t>
            </a: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Arial" pitchFamily="34" charset="0"/>
                <a:cs typeface="Arial" pitchFamily="34" charset="0"/>
              </a:rPr>
              <a:t>” </a:t>
            </a:r>
            <a:r>
              <a:rPr lang="ro-RO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vă ajută să analizați modificările alunițelor pe care le aveți sau nou apărute. Spuneți medicului dumneavoastră dacă observați chiar și unul dintre aceste aspecte: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3739" y="790192"/>
            <a:ext cx="9967508" cy="2025554"/>
          </a:xfrm>
          <a:prstGeom prst="rect">
            <a:avLst/>
          </a:prstGeom>
          <a:solidFill>
            <a:srgbClr val="FF9900"/>
          </a:solidFill>
        </p:spPr>
        <p:txBody>
          <a:bodyPr wrap="square" lIns="113157" tIns="56579" rIns="113157" bIns="56579">
            <a:spAutoFit/>
          </a:bodyPr>
          <a:lstStyle/>
          <a:p>
            <a:pPr algn="ctr"/>
            <a:r>
              <a:rPr lang="ro-RO" sz="25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ProtecȚia </a:t>
            </a:r>
            <a:r>
              <a:rPr lang="ro-RO" sz="25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solară – un pas important SPRE sănătate!</a:t>
            </a:r>
            <a:endParaRPr lang="ro-RO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o-RO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o-RO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CONTROLAȚI REGULAT PIELEA DUMNEAVOASTRĂ ȘI </a:t>
            </a:r>
            <a:r>
              <a:rPr lang="ro-RO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COPIILOR </a:t>
            </a:r>
            <a:r>
              <a:rPr lang="ro-RO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DUMNEAVOASTRĂ!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o-RO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August 2022</a:t>
            </a:r>
            <a:endParaRPr lang="ro-RO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o-RO" sz="17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Material adresat populației </a:t>
            </a:r>
            <a:r>
              <a:rPr lang="ro-RO" sz="17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generale și părinților</a:t>
            </a:r>
            <a:endParaRPr lang="ro-RO" sz="17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pic>
        <p:nvPicPr>
          <p:cNvPr id="7" name="Picture 2" descr="Why And How Skin Cancer Screening Can Save Your Lif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8" t="26746" r="8727" b="41134"/>
          <a:stretch/>
        </p:blipFill>
        <p:spPr bwMode="auto">
          <a:xfrm>
            <a:off x="604469" y="9280123"/>
            <a:ext cx="9915052" cy="335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4468" y="8400331"/>
            <a:ext cx="9364590" cy="818013"/>
          </a:xfrm>
          <a:prstGeom prst="rect">
            <a:avLst/>
          </a:prstGeom>
          <a:noFill/>
        </p:spPr>
        <p:txBody>
          <a:bodyPr wrap="square" lIns="113157" tIns="56579" rIns="113157" bIns="56579" rtlCol="0">
            <a:spAutoFit/>
          </a:bodyPr>
          <a:lstStyle/>
          <a:p>
            <a:r>
              <a:rPr lang="ro-RO" sz="2000" dirty="0">
                <a:ln w="0">
                  <a:noFill/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Autoexaminarea pentru depistarea cancerului de piele</a:t>
            </a:r>
          </a:p>
          <a:p>
            <a:r>
              <a:rPr lang="ro-RO" sz="2500" b="1" dirty="0">
                <a:ln w="0">
                  <a:noFill/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PAS CU PAS</a:t>
            </a:r>
            <a:endParaRPr lang="en-US" sz="2500" b="1" dirty="0">
              <a:ln w="0">
                <a:noFill/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652091" y="12589394"/>
            <a:ext cx="1924992" cy="229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131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o-RO" altLang="en-US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Examinează-ți corpul într-o oglindă</a:t>
            </a:r>
            <a:r>
              <a:rPr lang="en-US" altLang="en-US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 mare</a:t>
            </a:r>
            <a:r>
              <a:rPr lang="ro-RO" altLang="en-US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.</a:t>
            </a:r>
            <a:r>
              <a:rPr lang="en-US" altLang="en-US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ro-RO" altLang="en-US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Examinează-ți </a:t>
            </a:r>
            <a:r>
              <a:rPr lang="ro-RO" altLang="en-US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corpul în față și în spate</a:t>
            </a:r>
            <a:r>
              <a:rPr lang="ro-RO" altLang="en-US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 în oglindă, apoi privește </a:t>
            </a:r>
            <a:r>
              <a:rPr lang="ro-RO" altLang="en-US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părțile laterale </a:t>
            </a:r>
            <a:r>
              <a:rPr lang="ro-RO" altLang="en-US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cu brațele ridicate</a:t>
            </a:r>
            <a:r>
              <a:rPr lang="ro-RO" altLang="en-US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.</a:t>
            </a:r>
            <a:r>
              <a:rPr lang="en-US" altLang="en-US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 defTabSz="11315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29461" y="12732650"/>
            <a:ext cx="2204041" cy="1480213"/>
          </a:xfrm>
          <a:prstGeom prst="rect">
            <a:avLst/>
          </a:prstGeom>
          <a:noFill/>
        </p:spPr>
        <p:txBody>
          <a:bodyPr wrap="square" lIns="113157" tIns="56579" rIns="113157" bIns="56579" rtlCol="0">
            <a:spAutoFit/>
          </a:bodyPr>
          <a:lstStyle/>
          <a:p>
            <a:pPr algn="ctr"/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Îndoaie 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coatele și 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privește 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 atenție </a:t>
            </a:r>
            <a:r>
              <a:rPr lang="ro-RO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antebrațele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zona</a:t>
            </a:r>
            <a:r>
              <a:rPr lang="en-US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subrațel</a:t>
            </a:r>
            <a:r>
              <a:rPr lang="en-US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și</a:t>
            </a:r>
            <a:r>
              <a:rPr lang="ro-RO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palmele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US" sz="15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59974" y="12766490"/>
            <a:ext cx="2204041" cy="1480213"/>
          </a:xfrm>
          <a:prstGeom prst="rect">
            <a:avLst/>
          </a:prstGeom>
          <a:noFill/>
        </p:spPr>
        <p:txBody>
          <a:bodyPr wrap="square" lIns="113157" tIns="56579" rIns="113157" bIns="56579" rtlCol="0">
            <a:spAutoFit/>
          </a:bodyPr>
          <a:lstStyle/>
          <a:p>
            <a:pPr algn="ctr"/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Îndoaie 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coatele și 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privește 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 atenție </a:t>
            </a:r>
            <a:r>
              <a:rPr lang="ro-RO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antebrațele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zona</a:t>
            </a:r>
            <a:r>
              <a:rPr lang="en-US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subrațel</a:t>
            </a:r>
            <a:r>
              <a:rPr lang="en-US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și</a:t>
            </a:r>
            <a:r>
              <a:rPr lang="ro-RO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palmele</a:t>
            </a:r>
            <a:r>
              <a:rPr lang="ro-RO" sz="1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US" sz="15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6616393" y="12718703"/>
            <a:ext cx="1988488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131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o-RO" altLang="en-US" sz="1400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Examinează partea din spate a </a:t>
            </a:r>
            <a:r>
              <a:rPr lang="ro-RO" alt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gâtului</a:t>
            </a:r>
            <a:r>
              <a:rPr lang="ro-RO" altLang="en-US" sz="1400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 și a </a:t>
            </a:r>
            <a:r>
              <a:rPr lang="ro-RO" alt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scalpului</a:t>
            </a:r>
            <a:r>
              <a:rPr lang="ro-RO" altLang="en-US" sz="1400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 cu o oglindă de mână. Desparte părul pentru a te uita mai atent la scalp.</a:t>
            </a:r>
            <a:r>
              <a:rPr lang="en-US" altLang="en-US" sz="1000" dirty="0"/>
              <a:t> 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8790169" y="12851025"/>
            <a:ext cx="1729352" cy="120754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1315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o-RO" altLang="en-US" sz="1400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În cele din urmă, verifică-ți </a:t>
            </a:r>
            <a:r>
              <a:rPr lang="ro-RO" alt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spatele</a:t>
            </a:r>
            <a:r>
              <a:rPr lang="ro-RO" altLang="en-US" sz="1400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 și </a:t>
            </a:r>
            <a:r>
              <a:rPr lang="ro-RO" alt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fesele</a:t>
            </a:r>
            <a:r>
              <a:rPr lang="ro-RO" altLang="en-US" sz="1400" dirty="0">
                <a:solidFill>
                  <a:schemeClr val="bg1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 cu o oglindă de mână.</a:t>
            </a:r>
            <a:r>
              <a:rPr lang="en-US" altLang="en-US" sz="1000" dirty="0">
                <a:solidFill>
                  <a:schemeClr val="bg1"/>
                </a:solidFill>
              </a:rPr>
              <a:t> </a:t>
            </a:r>
            <a:endParaRPr lang="en-US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11315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14" name="Picture 13" descr="D:\Descarcari Internet\sigle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9462" y="14894849"/>
            <a:ext cx="6405925" cy="58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619600" y="15557397"/>
            <a:ext cx="8349458" cy="452817"/>
          </a:xfrm>
          <a:prstGeom prst="rect">
            <a:avLst/>
          </a:prstGeom>
          <a:noFill/>
        </p:spPr>
        <p:txBody>
          <a:bodyPr wrap="square" lIns="113157" tIns="56579" rIns="113157" bIns="56579" rtlCol="0">
            <a:spAutoFit/>
          </a:bodyPr>
          <a:lstStyle/>
          <a:p>
            <a:pPr algn="ctr"/>
            <a:r>
              <a:rPr lang="ro-RO" sz="1000" dirty="0"/>
              <a:t>Material realizat în cadrul subprogramului de evaluare și promovare a sănătății și </a:t>
            </a:r>
            <a:r>
              <a:rPr lang="ro-RO" sz="1200" dirty="0"/>
              <a:t>educație</a:t>
            </a:r>
            <a:r>
              <a:rPr lang="ro-RO" sz="1000" dirty="0"/>
              <a:t> pentru sănătate al Ministerului Sănătății – pentru distribuție gratuită</a:t>
            </a:r>
            <a:endParaRPr lang="en-US" sz="1000" dirty="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5794328" y="6125109"/>
            <a:ext cx="1554566" cy="57864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45263" tIns="45263" rIns="45263" bIns="45263" numCol="1" anchor="t" anchorCtr="0" compatLnSpc="1">
            <a:prstTxWarp prst="textNoShape">
              <a:avLst/>
            </a:prstTxWarp>
          </a:bodyPr>
          <a:lstStyle/>
          <a:p>
            <a:pPr algn="ctr" defTabSz="1131570" fontAlgn="base">
              <a:spcBef>
                <a:spcPct val="0"/>
              </a:spcBef>
              <a:spcAft>
                <a:spcPts val="1733"/>
              </a:spcAft>
            </a:pPr>
            <a:r>
              <a:rPr lang="ro-RO" sz="1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Asimetrie</a:t>
            </a:r>
            <a:r>
              <a:rPr lang="ro-RO" sz="17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7435437" y="6134869"/>
            <a:ext cx="1737456" cy="57864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45263" tIns="45263" rIns="45263" bIns="45263" numCol="1" anchor="t" anchorCtr="0" compatLnSpc="1">
            <a:prstTxWarp prst="textNoShape">
              <a:avLst/>
            </a:prstTxWarp>
          </a:bodyPr>
          <a:lstStyle/>
          <a:p>
            <a:pPr algn="ctr" defTabSz="1131570" fontAlgn="base">
              <a:lnSpc>
                <a:spcPts val="1856"/>
              </a:lnSpc>
              <a:spcBef>
                <a:spcPct val="0"/>
              </a:spcBef>
            </a:pPr>
            <a:r>
              <a:rPr lang="ro-RO" sz="1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Bordură </a:t>
            </a:r>
          </a:p>
          <a:p>
            <a:pPr algn="ctr" defTabSz="1131570" fontAlgn="base">
              <a:lnSpc>
                <a:spcPts val="1856"/>
              </a:lnSpc>
              <a:spcBef>
                <a:spcPct val="0"/>
              </a:spcBef>
            </a:pPr>
            <a:r>
              <a:rPr lang="ro-RO" sz="1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neregulată</a:t>
            </a:r>
            <a:r>
              <a:rPr lang="ro-RO" sz="17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8935386" y="6230215"/>
            <a:ext cx="1463121" cy="57864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45263" tIns="45263" rIns="45263" bIns="45263" numCol="1" anchor="t" anchorCtr="0" compatLnSpc="1">
            <a:prstTxWarp prst="textNoShape">
              <a:avLst/>
            </a:prstTxWarp>
          </a:bodyPr>
          <a:lstStyle/>
          <a:p>
            <a:pPr algn="ctr" defTabSz="1131570" fontAlgn="base">
              <a:lnSpc>
                <a:spcPts val="1856"/>
              </a:lnSpc>
              <a:spcBef>
                <a:spcPct val="0"/>
              </a:spcBef>
            </a:pPr>
            <a:r>
              <a:rPr lang="ro-RO" sz="1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Culoare inegală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5601426" y="7801231"/>
            <a:ext cx="1463121" cy="57864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45263" tIns="45263" rIns="45263" bIns="45263" numCol="1" anchor="t" anchorCtr="0" compatLnSpc="1">
            <a:prstTxWarp prst="textNoShape">
              <a:avLst/>
            </a:prstTxWarp>
          </a:bodyPr>
          <a:lstStyle/>
          <a:p>
            <a:pPr algn="ctr" defTabSz="1131570" fontAlgn="base">
              <a:lnSpc>
                <a:spcPts val="1856"/>
              </a:lnSpc>
              <a:spcBef>
                <a:spcPct val="0"/>
              </a:spcBef>
            </a:pPr>
            <a:r>
              <a:rPr lang="ro-RO" sz="1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Diametru 6</a:t>
            </a:r>
            <a:r>
              <a:rPr lang="ro-RO" sz="1700" dirty="0">
                <a:solidFill>
                  <a:schemeClr val="bg1"/>
                </a:solidFill>
                <a:latin typeface="Times New Roman"/>
                <a:cs typeface="Times New Roman"/>
              </a:rPr>
              <a:t>&gt;mm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197930" y="7685773"/>
            <a:ext cx="3474912" cy="623248"/>
          </a:xfrm>
          <a:prstGeom prst="rect">
            <a:avLst/>
          </a:prstGeom>
        </p:spPr>
        <p:txBody>
          <a:bodyPr wrap="square" lIns="113157" tIns="56579" rIns="113157" bIns="56579">
            <a:spAutoFit/>
          </a:bodyPr>
          <a:lstStyle/>
          <a:p>
            <a:r>
              <a:rPr lang="ro-RO" sz="1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Evoluție</a:t>
            </a:r>
            <a:r>
              <a:rPr lang="ro-RO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o-RO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aluniță care arată diferit de restul sau își schimbă mărimea forma, culoarea)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8023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223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Sorina Irimie</dc:creator>
  <cp:lastModifiedBy>PS</cp:lastModifiedBy>
  <cp:revision>12</cp:revision>
  <cp:lastPrinted>2022-06-07T08:06:28Z</cp:lastPrinted>
  <dcterms:created xsi:type="dcterms:W3CDTF">2022-06-07T07:44:18Z</dcterms:created>
  <dcterms:modified xsi:type="dcterms:W3CDTF">2022-07-06T09:27:06Z</dcterms:modified>
</cp:coreProperties>
</file>