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7" r:id="rId10"/>
    <p:sldId id="266" r:id="rId11"/>
    <p:sldId id="265" r:id="rId12"/>
    <p:sldId id="264" r:id="rId13"/>
    <p:sldId id="268" r:id="rId14"/>
    <p:sldId id="273" r:id="rId15"/>
    <p:sldId id="270" r:id="rId16"/>
    <p:sldId id="272" r:id="rId17"/>
    <p:sldId id="274" r:id="rId18"/>
    <p:sldId id="271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 mediu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91" autoAdjust="0"/>
  </p:normalViewPr>
  <p:slideViewPr>
    <p:cSldViewPr snapToGrid="0">
      <p:cViewPr varScale="1">
        <p:scale>
          <a:sx n="99" d="100"/>
          <a:sy n="99" d="100"/>
        </p:scale>
        <p:origin x="9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FEA6D-D46D-4AE6-A87B-0F1FF5CC914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AA3B7-78E6-4CEF-BCBD-DBE295683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44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8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60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7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63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94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1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21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12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89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94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9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34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78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15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14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10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59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9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49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A3B7-78E6-4CEF-BCBD-DBE2956839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7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Clic pentru a edita stilul de subtitlu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6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2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8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4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0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2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69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5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5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1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042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4062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42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96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chemeClr val="bg2">
                <a:tint val="90000"/>
                <a:satMod val="92000"/>
                <a:lumMod val="0"/>
                <a:lumOff val="100000"/>
                <a:alpha val="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6A6D-8A27-444E-AE6E-A38B2BF3B2F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620039-616B-4BF2-B84A-080AD0419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0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://european-crt.org/index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135F8D-E7FE-55F5-A997-CEE129EBA2CC}"/>
              </a:ext>
            </a:extLst>
          </p:cNvPr>
          <p:cNvSpPr txBox="1"/>
          <p:nvPr/>
        </p:nvSpPr>
        <p:spPr>
          <a:xfrm>
            <a:off x="3083141" y="1370678"/>
            <a:ext cx="602571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Lansarea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proiectului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”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Elaborarea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planului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de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atenuare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şi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adaptare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la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schimbările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climatice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în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municipiul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Satu Mare”</a:t>
            </a:r>
          </a:p>
          <a:p>
            <a:pPr marL="285750" indent="-285750" algn="ctr">
              <a:buFontTx/>
              <a:buChar char="-"/>
            </a:pP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27 </a:t>
            </a:r>
            <a:r>
              <a:rPr lang="en-US" sz="1050" i="1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ianuarie</a:t>
            </a:r>
            <a:r>
              <a:rPr lang="en-US" sz="1050" i="1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2023 – </a:t>
            </a:r>
          </a:p>
        </p:txBody>
      </p:sp>
      <p:sp>
        <p:nvSpPr>
          <p:cNvPr id="9" name="Google Shape;136;p26"/>
          <p:cNvSpPr txBox="1">
            <a:spLocks noGrp="1"/>
          </p:cNvSpPr>
          <p:nvPr>
            <p:ph type="ctrTitle"/>
          </p:nvPr>
        </p:nvSpPr>
        <p:spPr>
          <a:xfrm>
            <a:off x="2236205" y="2662600"/>
            <a:ext cx="8872396" cy="13571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Elaborarea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planului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de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atenuare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și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adaptare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la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schimbările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climatice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în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municipiul</a:t>
            </a:r>
            <a:r>
              <a:rPr lang="en-GB" sz="3000" b="1" dirty="0"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3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Satu</a:t>
            </a:r>
            <a:r>
              <a:rPr lang="en-GB" sz="3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Mare</a:t>
            </a:r>
            <a:endParaRPr sz="3000" dirty="0">
              <a:solidFill>
                <a:schemeClr val="tx1"/>
              </a:solidFill>
              <a:latin typeface="Trebuchet MS" panose="020B0603020202020204" pitchFamily="34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AB8D4-6896-0D52-8177-529DCCE42CB4}"/>
              </a:ext>
            </a:extLst>
          </p:cNvPr>
          <p:cNvSpPr txBox="1"/>
          <p:nvPr/>
        </p:nvSpPr>
        <p:spPr>
          <a:xfrm>
            <a:off x="4592782" y="4821382"/>
            <a:ext cx="4208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Trebuchet MS" panose="020B0603020202020204" pitchFamily="34" charset="0"/>
              </a:rPr>
              <a:t>Monica Matei</a:t>
            </a:r>
          </a:p>
          <a:p>
            <a:pPr algn="ctr"/>
            <a:endParaRPr lang="en-US" sz="2000" i="1" dirty="0">
              <a:latin typeface="Trebuchet MS" panose="020B0603020202020204" pitchFamily="34" charset="0"/>
            </a:endParaRPr>
          </a:p>
          <a:p>
            <a:pPr algn="ctr"/>
            <a:r>
              <a:rPr lang="en-US" sz="2000" i="1" dirty="0" err="1">
                <a:latin typeface="Trebuchet MS" panose="020B0603020202020204" pitchFamily="34" charset="0"/>
              </a:rPr>
              <a:t>Responsabil</a:t>
            </a:r>
            <a:r>
              <a:rPr lang="en-US" sz="2000" i="1" dirty="0">
                <a:latin typeface="Trebuchet MS" panose="020B0603020202020204" pitchFamily="34" charset="0"/>
              </a:rPr>
              <a:t> </a:t>
            </a:r>
            <a:r>
              <a:rPr lang="en-US" sz="2000" i="1" dirty="0" err="1">
                <a:latin typeface="Trebuchet MS" panose="020B0603020202020204" pitchFamily="34" charset="0"/>
              </a:rPr>
              <a:t>proiect</a:t>
            </a:r>
            <a:r>
              <a:rPr lang="en-US" sz="2000" i="1" dirty="0">
                <a:latin typeface="Trebuchet MS" panose="020B0603020202020204" pitchFamily="34" charset="0"/>
              </a:rPr>
              <a:t> </a:t>
            </a:r>
            <a:r>
              <a:rPr lang="en-US" sz="2000" i="1" dirty="0" err="1">
                <a:latin typeface="Trebuchet MS" panose="020B0603020202020204" pitchFamily="34" charset="0"/>
              </a:rPr>
              <a:t>partener</a:t>
            </a:r>
            <a:endParaRPr lang="en-GB" sz="20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54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Google Shape;156;p28"/>
          <p:cNvSpPr txBox="1">
            <a:spLocks noGrp="1"/>
          </p:cNvSpPr>
          <p:nvPr>
            <p:ph type="subTitle" idx="1"/>
          </p:nvPr>
        </p:nvSpPr>
        <p:spPr>
          <a:xfrm>
            <a:off x="1948051" y="1026509"/>
            <a:ext cx="4716856" cy="5019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Cadrul</a:t>
            </a:r>
            <a:r>
              <a:rPr lang="en-GB" sz="1900" dirty="0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900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integrat</a:t>
            </a:r>
            <a:r>
              <a:rPr lang="en-GB" sz="1900" dirty="0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al </a:t>
            </a:r>
            <a:r>
              <a:rPr lang="en-GB" sz="1900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schimbărilor</a:t>
            </a:r>
            <a:r>
              <a:rPr lang="en-GB" sz="1900" dirty="0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900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climatice</a:t>
            </a:r>
            <a:endParaRPr sz="1900" dirty="0">
              <a:solidFill>
                <a:schemeClr val="tx1"/>
              </a:solidFill>
              <a:latin typeface="Trebuchet MS" panose="020B0603020202020204" pitchFamily="34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" name="I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8453" y="1634728"/>
            <a:ext cx="7466701" cy="463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3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Google Shape;156;p28"/>
          <p:cNvSpPr txBox="1">
            <a:spLocks noGrp="1"/>
          </p:cNvSpPr>
          <p:nvPr>
            <p:ph type="subTitle" idx="1"/>
          </p:nvPr>
        </p:nvSpPr>
        <p:spPr>
          <a:xfrm>
            <a:off x="1948051" y="1026509"/>
            <a:ext cx="4716856" cy="5019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Activitatile</a:t>
            </a:r>
            <a:r>
              <a:rPr lang="en-GB" sz="19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9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/>
                <a:cs typeface="Times New Roman"/>
                <a:sym typeface="Times New Roman"/>
              </a:rPr>
              <a:t>proiectului</a:t>
            </a:r>
            <a:endParaRPr sz="1900" b="1" dirty="0">
              <a:solidFill>
                <a:schemeClr val="tx1"/>
              </a:solidFill>
              <a:latin typeface="Trebuchet MS" panose="020B0603020202020204" pitchFamily="34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Dreptunghi 2"/>
          <p:cNvSpPr/>
          <p:nvPr/>
        </p:nvSpPr>
        <p:spPr>
          <a:xfrm>
            <a:off x="1779639" y="1758181"/>
            <a:ext cx="10078063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A.1.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Inventarul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emisiilor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gaze cu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efect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seră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nivelul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municipiului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Satu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Mare</a:t>
            </a: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endParaRPr lang="en-US" sz="16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sz="1600" b="1" dirty="0" err="1">
                <a:latin typeface="Trebuchet MS" panose="020B060302020202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</a:rPr>
              <a:t> A.2. </a:t>
            </a:r>
            <a:r>
              <a:rPr lang="en-US" sz="1600" b="1" dirty="0" err="1">
                <a:latin typeface="Trebuchet MS" panose="020B0603020202020204" pitchFamily="34" charset="0"/>
              </a:rPr>
              <a:t>Analiza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climatului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și</a:t>
            </a:r>
            <a:r>
              <a:rPr lang="en-US" sz="1600" b="1" dirty="0">
                <a:latin typeface="Trebuchet MS" panose="020B0603020202020204" pitchFamily="34" charset="0"/>
              </a:rPr>
              <a:t> a </a:t>
            </a:r>
            <a:r>
              <a:rPr lang="en-US" sz="1600" b="1" dirty="0" err="1">
                <a:latin typeface="Trebuchet MS" panose="020B0603020202020204" pitchFamily="34" charset="0"/>
              </a:rPr>
              <a:t>semnalului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schimbării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climei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în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municipiul</a:t>
            </a:r>
            <a:r>
              <a:rPr lang="en-US" sz="1600" b="1" dirty="0">
                <a:latin typeface="Trebuchet MS" panose="020B0603020202020204" pitchFamily="34" charset="0"/>
              </a:rPr>
              <a:t> Satu Mare</a:t>
            </a: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endParaRPr lang="en-US" sz="16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sz="1600" b="1" dirty="0" err="1">
                <a:latin typeface="Trebuchet MS" panose="020B060302020202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</a:rPr>
              <a:t> A.3. </a:t>
            </a:r>
            <a:r>
              <a:rPr lang="en-US" sz="1600" b="1" dirty="0" err="1">
                <a:latin typeface="Trebuchet MS" panose="020B0603020202020204" pitchFamily="34" charset="0"/>
              </a:rPr>
              <a:t>Evaluarea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riscurilor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și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vulnerabilităților</a:t>
            </a:r>
            <a:r>
              <a:rPr lang="en-US" sz="1600" b="1" dirty="0">
                <a:latin typeface="Trebuchet MS" panose="020B0603020202020204" pitchFamily="34" charset="0"/>
              </a:rPr>
              <a:t> la </a:t>
            </a:r>
            <a:r>
              <a:rPr lang="en-US" sz="1600" b="1" dirty="0" err="1">
                <a:latin typeface="Trebuchet MS" panose="020B0603020202020204" pitchFamily="34" charset="0"/>
              </a:rPr>
              <a:t>schimbările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climatice</a:t>
            </a:r>
            <a:endParaRPr lang="en-US" sz="1600" b="1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en-US" sz="1600" b="1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600" b="1" dirty="0" err="1">
                <a:latin typeface="Trebuchet MS" panose="020B060302020202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</a:rPr>
              <a:t> A.4. </a:t>
            </a:r>
            <a:r>
              <a:rPr lang="en-US" sz="1600" b="1" dirty="0" err="1">
                <a:latin typeface="Trebuchet MS" panose="020B0603020202020204" pitchFamily="34" charset="0"/>
              </a:rPr>
              <a:t>Elaborarea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planului</a:t>
            </a:r>
            <a:r>
              <a:rPr lang="en-US" sz="1600" b="1" dirty="0">
                <a:latin typeface="Trebuchet MS" panose="020B0603020202020204" pitchFamily="34" charset="0"/>
              </a:rPr>
              <a:t> de </a:t>
            </a:r>
            <a:r>
              <a:rPr lang="en-US" sz="1600" b="1" dirty="0" err="1">
                <a:latin typeface="Trebuchet MS" panose="020B0603020202020204" pitchFamily="34" charset="0"/>
              </a:rPr>
              <a:t>măsuri</a:t>
            </a:r>
            <a:r>
              <a:rPr lang="en-US" sz="1600" b="1" dirty="0">
                <a:latin typeface="Trebuchet MS" panose="020B0603020202020204" pitchFamily="34" charset="0"/>
              </a:rPr>
              <a:t> de </a:t>
            </a:r>
            <a:r>
              <a:rPr lang="en-US" sz="1600" b="1" dirty="0" err="1">
                <a:latin typeface="Trebuchet MS" panose="020B0603020202020204" pitchFamily="34" charset="0"/>
              </a:rPr>
              <a:t>atenuare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și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adaptare</a:t>
            </a:r>
            <a:r>
              <a:rPr lang="en-US" sz="1600" b="1" dirty="0">
                <a:latin typeface="Trebuchet MS" panose="020B0603020202020204" pitchFamily="34" charset="0"/>
              </a:rPr>
              <a:t> la </a:t>
            </a:r>
            <a:r>
              <a:rPr lang="en-US" sz="1600" b="1" dirty="0" err="1">
                <a:latin typeface="Trebuchet MS" panose="020B0603020202020204" pitchFamily="34" charset="0"/>
              </a:rPr>
              <a:t>schimbările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climatice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pentru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municipiul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Satu</a:t>
            </a:r>
            <a:r>
              <a:rPr lang="en-US" sz="1600" b="1" dirty="0">
                <a:latin typeface="Trebuchet MS" panose="020B0603020202020204" pitchFamily="34" charset="0"/>
              </a:rPr>
              <a:t> Mare</a:t>
            </a:r>
            <a:endParaRPr lang="en-US" sz="1600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en-US" sz="1600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600" b="1" dirty="0" err="1">
                <a:latin typeface="Trebuchet MS" panose="020B060302020202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</a:rPr>
              <a:t> A.5. Workshop de </a:t>
            </a:r>
            <a:r>
              <a:rPr lang="en-US" sz="1600" b="1" dirty="0" err="1">
                <a:latin typeface="Trebuchet MS" panose="020B0603020202020204" pitchFamily="34" charset="0"/>
              </a:rPr>
              <a:t>progres</a:t>
            </a:r>
            <a:endParaRPr lang="en-US" sz="1600" b="1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en-US" sz="1600" b="1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1600" b="1" dirty="0" err="1">
                <a:latin typeface="Trebuchet MS" panose="020B0603020202020204" pitchFamily="34" charset="0"/>
              </a:rPr>
              <a:t>Activitatea</a:t>
            </a:r>
            <a:r>
              <a:rPr lang="en-US" sz="1600" b="1" dirty="0">
                <a:latin typeface="Trebuchet MS" panose="020B0603020202020204" pitchFamily="34" charset="0"/>
              </a:rPr>
              <a:t> A.6. </a:t>
            </a:r>
            <a:r>
              <a:rPr lang="en-US" sz="1600" b="1" dirty="0" err="1">
                <a:latin typeface="Trebuchet MS" panose="020B0603020202020204" pitchFamily="34" charset="0"/>
              </a:rPr>
              <a:t>Informare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și</a:t>
            </a:r>
            <a:r>
              <a:rPr lang="en-US" sz="1600" b="1" dirty="0">
                <a:latin typeface="Trebuchet MS" panose="020B0603020202020204" pitchFamily="34" charset="0"/>
              </a:rPr>
              <a:t> </a:t>
            </a:r>
            <a:r>
              <a:rPr lang="en-US" sz="1600" b="1" dirty="0" err="1">
                <a:latin typeface="Trebuchet MS" panose="020B0603020202020204" pitchFamily="34" charset="0"/>
              </a:rPr>
              <a:t>publicitate</a:t>
            </a:r>
            <a:endParaRPr lang="en-US" sz="1600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en-US" sz="1600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en-US" sz="1600" dirty="0"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endParaRPr lang="en-US" sz="16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77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Google Shape;170;p30"/>
          <p:cNvSpPr txBox="1">
            <a:spLocks/>
          </p:cNvSpPr>
          <p:nvPr/>
        </p:nvSpPr>
        <p:spPr>
          <a:xfrm>
            <a:off x="654627" y="944482"/>
            <a:ext cx="11242964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spcBef>
                <a:spcPts val="0"/>
              </a:spcBef>
              <a:buSzPts val="990"/>
            </a:pPr>
            <a:r>
              <a:rPr lang="it-IT" sz="1600" b="1" dirty="0">
                <a:latin typeface="Trebuchet MS" panose="020B0603020202020204" pitchFamily="34" charset="0"/>
              </a:rPr>
              <a:t>Structura activitatilor in legatura cu </a:t>
            </a:r>
            <a:r>
              <a:rPr lang="it-IT" sz="1600" b="1" dirty="0" err="1">
                <a:latin typeface="Trebuchet MS" panose="020B0603020202020204" pitchFamily="34" charset="0"/>
              </a:rPr>
              <a:t>diagrama</a:t>
            </a:r>
            <a:r>
              <a:rPr lang="it-IT" sz="1600" b="1" dirty="0">
                <a:latin typeface="Trebuchet MS" panose="020B0603020202020204" pitchFamily="34" charset="0"/>
              </a:rPr>
              <a:t> </a:t>
            </a:r>
            <a:r>
              <a:rPr lang="it-IT" sz="1600" b="1" dirty="0" err="1">
                <a:latin typeface="Trebuchet MS" panose="020B0603020202020204" pitchFamily="34" charset="0"/>
              </a:rPr>
              <a:t>conceptuala</a:t>
            </a:r>
            <a:r>
              <a:rPr lang="it-IT" sz="1600" b="1" dirty="0">
                <a:latin typeface="Trebuchet MS" panose="020B0603020202020204" pitchFamily="34" charset="0"/>
              </a:rPr>
              <a:t> </a:t>
            </a:r>
            <a:r>
              <a:rPr lang="it-IT" sz="1600" b="1" dirty="0" err="1">
                <a:latin typeface="Trebuchet MS" panose="020B0603020202020204" pitchFamily="34" charset="0"/>
              </a:rPr>
              <a:t>privind</a:t>
            </a:r>
            <a:r>
              <a:rPr lang="it-IT" sz="1600" b="1" dirty="0">
                <a:latin typeface="Trebuchet MS" panose="020B0603020202020204" pitchFamily="34" charset="0"/>
              </a:rPr>
              <a:t> impactul, vulnerabilitatea si adaptarea la </a:t>
            </a:r>
            <a:r>
              <a:rPr lang="it-IT" sz="1600" b="1" dirty="0" err="1">
                <a:latin typeface="Trebuchet MS" panose="020B0603020202020204" pitchFamily="34" charset="0"/>
              </a:rPr>
              <a:t>schimbarile</a:t>
            </a:r>
            <a:r>
              <a:rPr lang="it-IT" sz="1600" b="1" dirty="0">
                <a:latin typeface="Trebuchet MS" panose="020B0603020202020204" pitchFamily="34" charset="0"/>
              </a:rPr>
              <a:t> climatice</a:t>
            </a:r>
          </a:p>
        </p:txBody>
      </p:sp>
      <p:pic>
        <p:nvPicPr>
          <p:cNvPr id="9" name="Google Shape;17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29293" y="1926173"/>
            <a:ext cx="5374179" cy="3284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46234" y="1926172"/>
            <a:ext cx="4486339" cy="356100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3;p30"/>
          <p:cNvSpPr txBox="1"/>
          <p:nvPr/>
        </p:nvSpPr>
        <p:spPr>
          <a:xfrm>
            <a:off x="6915118" y="5487180"/>
            <a:ext cx="4629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 dirty="0" err="1">
                <a:latin typeface="Trebuchet MS" panose="020B0603020202020204" pitchFamily="34" charset="0"/>
              </a:rPr>
              <a:t>Diagrama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conceptuala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privind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impactul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schimbarilor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climatice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si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adaptarea</a:t>
            </a:r>
            <a:r>
              <a:rPr lang="en-GB" sz="1000" i="1" dirty="0">
                <a:latin typeface="Trebuchet MS" panose="020B0603020202020204" pitchFamily="34" charset="0"/>
              </a:rPr>
              <a:t> la </a:t>
            </a:r>
            <a:r>
              <a:rPr lang="en-GB" sz="1000" i="1" dirty="0" err="1">
                <a:latin typeface="Trebuchet MS" panose="020B0603020202020204" pitchFamily="34" charset="0"/>
              </a:rPr>
              <a:t>efectele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ecestora</a:t>
            </a:r>
            <a:r>
              <a:rPr lang="en-GB" sz="1000" i="1" dirty="0">
                <a:latin typeface="Trebuchet MS" panose="020B0603020202020204" pitchFamily="34" charset="0"/>
              </a:rPr>
              <a:t>  (</a:t>
            </a:r>
            <a:r>
              <a:rPr lang="en-GB" sz="1000" i="1" dirty="0" err="1">
                <a:latin typeface="Trebuchet MS" panose="020B0603020202020204" pitchFamily="34" charset="0"/>
              </a:rPr>
              <a:t>Raportul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Agentiei</a:t>
            </a:r>
            <a:r>
              <a:rPr lang="en-GB" sz="1000" i="1" dirty="0">
                <a:latin typeface="Trebuchet MS" panose="020B0603020202020204" pitchFamily="34" charset="0"/>
              </a:rPr>
              <a:t> </a:t>
            </a:r>
            <a:r>
              <a:rPr lang="en-GB" sz="1000" i="1" dirty="0" err="1">
                <a:latin typeface="Trebuchet MS" panose="020B0603020202020204" pitchFamily="34" charset="0"/>
              </a:rPr>
              <a:t>Europene</a:t>
            </a:r>
            <a:r>
              <a:rPr lang="en-GB" sz="1000" i="1" dirty="0">
                <a:latin typeface="Trebuchet MS" panose="020B0603020202020204" pitchFamily="34" charset="0"/>
              </a:rPr>
              <a:t> de </a:t>
            </a:r>
            <a:r>
              <a:rPr lang="en-GB" sz="1000" i="1" dirty="0" err="1">
                <a:latin typeface="Trebuchet MS" panose="020B0603020202020204" pitchFamily="34" charset="0"/>
              </a:rPr>
              <a:t>Mediu</a:t>
            </a:r>
            <a:r>
              <a:rPr lang="en-GB" sz="1000" i="1" dirty="0">
                <a:latin typeface="Trebuchet MS" panose="020B0603020202020204" pitchFamily="34" charset="0"/>
              </a:rPr>
              <a:t>, </a:t>
            </a:r>
            <a:r>
              <a:rPr lang="en-GB" sz="1000" i="1" dirty="0" err="1">
                <a:latin typeface="Trebuchet MS" panose="020B0603020202020204" pitchFamily="34" charset="0"/>
              </a:rPr>
              <a:t>nr</a:t>
            </a:r>
            <a:r>
              <a:rPr lang="en-GB" sz="1000" i="1" dirty="0">
                <a:latin typeface="Trebuchet MS" panose="020B0603020202020204" pitchFamily="34" charset="0"/>
              </a:rPr>
              <a:t>. 4/2008</a:t>
            </a:r>
            <a:endParaRPr sz="10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68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Google Shape;170;p30"/>
          <p:cNvSpPr txBox="1">
            <a:spLocks/>
          </p:cNvSpPr>
          <p:nvPr/>
        </p:nvSpPr>
        <p:spPr>
          <a:xfrm>
            <a:off x="928688" y="944482"/>
            <a:ext cx="89994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  <a:buSzPts val="990"/>
            </a:pPr>
            <a:r>
              <a:rPr lang="it-IT" sz="1600" b="1" dirty="0">
                <a:latin typeface="Trebuchet MS" panose="020B0603020202020204" pitchFamily="34" charset="0"/>
              </a:rPr>
              <a:t>Contextul de mediu si tendintele proiectate</a:t>
            </a:r>
          </a:p>
        </p:txBody>
      </p:sp>
      <p:sp>
        <p:nvSpPr>
          <p:cNvPr id="3" name="CasetăText 2"/>
          <p:cNvSpPr txBox="1"/>
          <p:nvPr/>
        </p:nvSpPr>
        <p:spPr>
          <a:xfrm>
            <a:off x="1948051" y="1698171"/>
            <a:ext cx="98520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rebuchet MS" panose="020B0603020202020204" pitchFamily="34" charset="0"/>
              </a:rPr>
              <a:t>municipiul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Satu</a:t>
            </a:r>
            <a:r>
              <a:rPr lang="en-US" sz="1600" dirty="0">
                <a:latin typeface="Trebuchet MS" panose="020B0603020202020204" pitchFamily="34" charset="0"/>
              </a:rPr>
              <a:t> Mare </a:t>
            </a:r>
            <a:r>
              <a:rPr lang="en-US" sz="1600" dirty="0" err="1">
                <a:latin typeface="Trebuchet MS" panose="020B0603020202020204" pitchFamily="34" charset="0"/>
              </a:rPr>
              <a:t>beneficiaza</a:t>
            </a:r>
            <a:r>
              <a:rPr lang="en-US" sz="1600" dirty="0">
                <a:latin typeface="Trebuchet MS" panose="020B0603020202020204" pitchFamily="34" charset="0"/>
              </a:rPr>
              <a:t> de un </a:t>
            </a:r>
            <a:r>
              <a:rPr lang="en-US" sz="1600" dirty="0" err="1">
                <a:latin typeface="Trebuchet MS" panose="020B0603020202020204" pitchFamily="34" charset="0"/>
              </a:rPr>
              <a:t>climat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temperat</a:t>
            </a:r>
            <a:r>
              <a:rPr lang="en-US" sz="1600" dirty="0">
                <a:latin typeface="Trebuchet MS" panose="020B0603020202020204" pitchFamily="34" charset="0"/>
              </a:rPr>
              <a:t> continental </a:t>
            </a:r>
            <a:r>
              <a:rPr lang="en-US" sz="1600" dirty="0" err="1">
                <a:latin typeface="Trebuchet MS" panose="020B0603020202020204" pitchFamily="34" charset="0"/>
              </a:rPr>
              <a:t>moderat</a:t>
            </a:r>
            <a:r>
              <a:rPr lang="en-US" sz="1600" dirty="0">
                <a:latin typeface="Trebuchet MS" panose="020B0603020202020204" pitchFamily="34" charset="0"/>
              </a:rPr>
              <a:t>, cu relief specific de </a:t>
            </a:r>
            <a:r>
              <a:rPr lang="en-US" sz="1600" dirty="0" err="1">
                <a:latin typeface="Trebuchet MS" panose="020B0603020202020204" pitchFamily="34" charset="0"/>
              </a:rPr>
              <a:t>câmpie</a:t>
            </a:r>
            <a:r>
              <a:rPr lang="en-US" sz="1600" dirty="0">
                <a:latin typeface="Trebuchet MS" panose="020B0603020202020204" pitchFamily="34" charset="0"/>
              </a:rPr>
              <a:t>, cu o </a:t>
            </a:r>
            <a:r>
              <a:rPr lang="en-US" sz="1600" dirty="0" err="1">
                <a:latin typeface="Trebuchet MS" panose="020B0603020202020204" pitchFamily="34" charset="0"/>
              </a:rPr>
              <a:t>altitudine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medie</a:t>
            </a:r>
            <a:r>
              <a:rPr lang="en-US" sz="1600" dirty="0">
                <a:latin typeface="Trebuchet MS" panose="020B0603020202020204" pitchFamily="34" charset="0"/>
              </a:rPr>
              <a:t> de 126 m </a:t>
            </a:r>
            <a:r>
              <a:rPr lang="en-US" sz="1600" dirty="0" err="1">
                <a:latin typeface="Trebuchet MS" panose="020B0603020202020204" pitchFamily="34" charset="0"/>
              </a:rPr>
              <a:t>față</a:t>
            </a:r>
            <a:r>
              <a:rPr lang="en-US" sz="1600" dirty="0">
                <a:latin typeface="Trebuchet MS" panose="020B0603020202020204" pitchFamily="34" charset="0"/>
              </a:rPr>
              <a:t> de </a:t>
            </a:r>
            <a:r>
              <a:rPr lang="en-US" sz="1600" dirty="0" err="1">
                <a:latin typeface="Trebuchet MS" panose="020B0603020202020204" pitchFamily="34" charset="0"/>
              </a:rPr>
              <a:t>nivelul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mării</a:t>
            </a:r>
            <a:r>
              <a:rPr lang="en-US" sz="1600" dirty="0">
                <a:latin typeface="Trebuchet MS" panose="020B0603020202020204" pitchFamily="34" charset="0"/>
              </a:rPr>
              <a:t>, </a:t>
            </a:r>
            <a:r>
              <a:rPr lang="en-US" sz="1600" dirty="0" err="1">
                <a:latin typeface="Trebuchet MS" panose="020B0603020202020204" pitchFamily="34" charset="0"/>
              </a:rPr>
              <a:t>fiind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strabatut</a:t>
            </a:r>
            <a:r>
              <a:rPr lang="en-US" sz="1600" dirty="0">
                <a:latin typeface="Trebuchet MS" panose="020B0603020202020204" pitchFamily="34" charset="0"/>
              </a:rPr>
              <a:t> de </a:t>
            </a:r>
            <a:r>
              <a:rPr lang="en-US" sz="1600" dirty="0" err="1">
                <a:latin typeface="Trebuchet MS" panose="020B0603020202020204" pitchFamily="34" charset="0"/>
              </a:rPr>
              <a:t>râul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Someş</a:t>
            </a:r>
            <a:endParaRPr lang="en-US" sz="16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rebuchet MS" panose="020B0603020202020204" pitchFamily="34" charset="0"/>
              </a:rPr>
              <a:t>pe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baza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asezarii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nordice</a:t>
            </a:r>
            <a:r>
              <a:rPr lang="en-US" sz="1600" dirty="0">
                <a:latin typeface="Trebuchet MS" panose="020B0603020202020204" pitchFamily="34" charset="0"/>
              </a:rPr>
              <a:t> a </a:t>
            </a:r>
            <a:r>
              <a:rPr lang="en-US" sz="1600" dirty="0" err="1">
                <a:latin typeface="Trebuchet MS" panose="020B0603020202020204" pitchFamily="34" charset="0"/>
              </a:rPr>
              <a:t>orasului</a:t>
            </a:r>
            <a:r>
              <a:rPr lang="en-US" sz="1600" dirty="0">
                <a:latin typeface="Trebuchet MS" panose="020B0603020202020204" pitchFamily="34" charset="0"/>
              </a:rPr>
              <a:t>, </a:t>
            </a:r>
            <a:r>
              <a:rPr lang="en-US" sz="1600" dirty="0" err="1">
                <a:latin typeface="Trebuchet MS" panose="020B0603020202020204" pitchFamily="34" charset="0"/>
              </a:rPr>
              <a:t>perioadele</a:t>
            </a:r>
            <a:r>
              <a:rPr lang="en-US" sz="1600" dirty="0">
                <a:latin typeface="Trebuchet MS" panose="020B0603020202020204" pitchFamily="34" charset="0"/>
              </a:rPr>
              <a:t> de </a:t>
            </a:r>
            <a:r>
              <a:rPr lang="en-US" sz="1600" dirty="0" err="1">
                <a:latin typeface="Trebuchet MS" panose="020B0603020202020204" pitchFamily="34" charset="0"/>
              </a:rPr>
              <a:t>iarna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inregistreaza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valori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termice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mai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scazute</a:t>
            </a:r>
            <a:r>
              <a:rPr lang="en-US" sz="1600" dirty="0">
                <a:latin typeface="Trebuchet MS" panose="020B0603020202020204" pitchFamily="34" charset="0"/>
              </a:rPr>
              <a:t> (-17 </a:t>
            </a:r>
            <a:r>
              <a:rPr lang="en-US" sz="16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°C) </a:t>
            </a:r>
            <a:r>
              <a:rPr lang="en-US" sz="1600" dirty="0" err="1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comparativ</a:t>
            </a:r>
            <a:r>
              <a:rPr lang="en-US" sz="16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cu </a:t>
            </a:r>
            <a:r>
              <a:rPr lang="en-US" sz="1600" dirty="0" err="1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orasele</a:t>
            </a:r>
            <a:r>
              <a:rPr lang="en-US" sz="1600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situate in zona de vest a </a:t>
            </a:r>
            <a:r>
              <a:rPr lang="en-US" sz="1600" dirty="0" err="1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tarii</a:t>
            </a:r>
            <a:endParaRPr lang="en-US" sz="16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err="1">
                <a:latin typeface="Trebuchet MS" panose="020B0603020202020204" pitchFamily="34" charset="0"/>
              </a:rPr>
              <a:t>raul</a:t>
            </a:r>
            <a:r>
              <a:rPr lang="en-US" sz="1600" dirty="0">
                <a:latin typeface="Trebuchet MS" panose="020B0603020202020204" pitchFamily="34" charset="0"/>
              </a:rPr>
              <a:t> Somes </a:t>
            </a:r>
            <a:r>
              <a:rPr lang="en-US" sz="1600" dirty="0" err="1">
                <a:latin typeface="Trebuchet MS" panose="020B0603020202020204" pitchFamily="34" charset="0"/>
              </a:rPr>
              <a:t>strabate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orasul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pe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directia</a:t>
            </a:r>
            <a:r>
              <a:rPr lang="en-US" sz="1600" dirty="0">
                <a:latin typeface="Trebuchet MS" panose="020B0603020202020204" pitchFamily="34" charset="0"/>
              </a:rPr>
              <a:t> E-V </a:t>
            </a:r>
            <a:r>
              <a:rPr lang="en-US" sz="1600" dirty="0" err="1">
                <a:latin typeface="Trebuchet MS" panose="020B0603020202020204" pitchFamily="34" charset="0"/>
              </a:rPr>
              <a:t>avand</a:t>
            </a:r>
            <a:r>
              <a:rPr lang="en-US" sz="1600" dirty="0">
                <a:latin typeface="Trebuchet MS" panose="020B0603020202020204" pitchFamily="34" charset="0"/>
              </a:rPr>
              <a:t> o </a:t>
            </a:r>
            <a:r>
              <a:rPr lang="en-US" sz="1600" dirty="0" err="1">
                <a:latin typeface="Trebuchet MS" panose="020B0603020202020204" pitchFamily="34" charset="0"/>
              </a:rPr>
              <a:t>curgere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lina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specifica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zonei</a:t>
            </a:r>
            <a:r>
              <a:rPr lang="en-US" sz="1600" dirty="0">
                <a:latin typeface="Trebuchet MS" panose="020B0603020202020204" pitchFamily="34" charset="0"/>
              </a:rPr>
              <a:t> de </a:t>
            </a:r>
            <a:r>
              <a:rPr lang="en-US" sz="1600" dirty="0" err="1">
                <a:latin typeface="Trebuchet MS" panose="020B0603020202020204" pitchFamily="34" charset="0"/>
              </a:rPr>
              <a:t>campie</a:t>
            </a:r>
            <a:r>
              <a:rPr lang="en-US" sz="1600" dirty="0">
                <a:latin typeface="Trebuchet MS" panose="020B0603020202020204" pitchFamily="34" charset="0"/>
              </a:rPr>
              <a:t> (</a:t>
            </a:r>
            <a:r>
              <a:rPr lang="en-US" sz="1600" dirty="0" err="1">
                <a:latin typeface="Trebuchet MS" panose="020B0603020202020204" pitchFamily="34" charset="0"/>
              </a:rPr>
              <a:t>Campia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Somesului</a:t>
            </a:r>
            <a:r>
              <a:rPr lang="en-US" sz="1600" dirty="0">
                <a:latin typeface="Trebuchet MS" panose="020B0603020202020204" pitchFamily="34" charset="0"/>
              </a:rPr>
              <a:t>) – </a:t>
            </a:r>
            <a:r>
              <a:rPr lang="en-US" sz="1600" dirty="0" err="1">
                <a:latin typeface="Trebuchet MS" panose="020B0603020202020204" pitchFamily="34" charset="0"/>
              </a:rPr>
              <a:t>inundabila</a:t>
            </a:r>
            <a:r>
              <a:rPr lang="en-US" sz="1600" dirty="0">
                <a:latin typeface="Trebuchet MS" panose="020B0603020202020204" pitchFamily="34" charset="0"/>
              </a:rPr>
              <a:t> in </a:t>
            </a:r>
            <a:r>
              <a:rPr lang="en-US" sz="1600" dirty="0" err="1">
                <a:latin typeface="Trebuchet MS" panose="020B0603020202020204" pitchFamily="34" charset="0"/>
              </a:rPr>
              <a:t>perioada</a:t>
            </a:r>
            <a:r>
              <a:rPr lang="en-US" sz="1600" dirty="0">
                <a:latin typeface="Trebuchet MS" panose="020B0603020202020204" pitchFamily="34" charset="0"/>
              </a:rPr>
              <a:t> in care se </a:t>
            </a:r>
            <a:r>
              <a:rPr lang="en-US" sz="1600" dirty="0" err="1">
                <a:latin typeface="Trebuchet MS" panose="020B0603020202020204" pitchFamily="34" charset="0"/>
              </a:rPr>
              <a:t>inregistreaza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precipitatii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abundente</a:t>
            </a:r>
            <a:endParaRPr lang="en-US" sz="1600" dirty="0">
              <a:latin typeface="Trebuchet MS" panose="020B0603020202020204" pitchFamily="34" charset="0"/>
            </a:endParaRPr>
          </a:p>
          <a:p>
            <a:pPr algn="just"/>
            <a:endParaRPr lang="en-US" sz="1600" dirty="0">
              <a:latin typeface="Trebuchet MS" panose="020B0603020202020204" pitchFamily="34" charset="0"/>
            </a:endParaRPr>
          </a:p>
          <a:p>
            <a:pPr algn="just"/>
            <a:r>
              <a:rPr lang="en-US" sz="1600" dirty="0">
                <a:solidFill>
                  <a:srgbClr val="FF0000"/>
                </a:solidFill>
                <a:latin typeface="Trebuchet MS" panose="020B0603020202020204" pitchFamily="34" charset="0"/>
              </a:rPr>
              <a:t>Conform </a:t>
            </a:r>
            <a:r>
              <a:rPr lang="en-US" sz="16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obiectivelor</a:t>
            </a:r>
            <a:r>
              <a:rPr lang="en-US" sz="1600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Conventiei</a:t>
            </a:r>
            <a:r>
              <a:rPr lang="en-US" sz="1600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Primarilor</a:t>
            </a:r>
            <a:r>
              <a:rPr lang="en-US" sz="1600" dirty="0">
                <a:latin typeface="Trebuchet MS" panose="020B0603020202020204" pitchFamily="34" charset="0"/>
              </a:rPr>
              <a:t>, </a:t>
            </a:r>
            <a:r>
              <a:rPr lang="en-US" sz="1600" dirty="0" err="1">
                <a:latin typeface="Trebuchet MS" panose="020B0603020202020204" pitchFamily="34" charset="0"/>
              </a:rPr>
              <a:t>pana</a:t>
            </a:r>
            <a:r>
              <a:rPr lang="en-US" sz="1600" dirty="0">
                <a:latin typeface="Trebuchet MS" panose="020B0603020202020204" pitchFamily="34" charset="0"/>
              </a:rPr>
              <a:t> in </a:t>
            </a:r>
            <a:r>
              <a:rPr lang="en-US" sz="1600" dirty="0" err="1">
                <a:latin typeface="Trebuchet MS" panose="020B0603020202020204" pitchFamily="34" charset="0"/>
              </a:rPr>
              <a:t>anul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Trebuchet MS" panose="020B0603020202020204" pitchFamily="34" charset="0"/>
              </a:rPr>
              <a:t>2030</a:t>
            </a:r>
            <a:r>
              <a:rPr lang="en-US" sz="1600" dirty="0">
                <a:latin typeface="Trebuchet MS" panose="020B0603020202020204" pitchFamily="34" charset="0"/>
              </a:rPr>
              <a:t>, la </a:t>
            </a:r>
            <a:r>
              <a:rPr lang="en-US" sz="1600" dirty="0" err="1">
                <a:latin typeface="Trebuchet MS" panose="020B0603020202020204" pitchFamily="34" charset="0"/>
              </a:rPr>
              <a:t>nivelul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municipiului</a:t>
            </a:r>
            <a:r>
              <a:rPr lang="en-US" sz="1600" dirty="0">
                <a:latin typeface="Trebuchet MS" panose="020B0603020202020204" pitchFamily="34" charset="0"/>
              </a:rPr>
              <a:t> sunt </a:t>
            </a:r>
            <a:r>
              <a:rPr lang="en-US" sz="1600" dirty="0" err="1">
                <a:latin typeface="Trebuchet MS" panose="020B0603020202020204" pitchFamily="34" charset="0"/>
              </a:rPr>
              <a:t>propuse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urmatoarele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obiective</a:t>
            </a:r>
            <a:r>
              <a:rPr lang="en-US" sz="1600" dirty="0">
                <a:latin typeface="Trebuchet MS" panose="020B0603020202020204" pitchFamily="34" charset="0"/>
              </a:rPr>
              <a:t> specific </a:t>
            </a:r>
            <a:r>
              <a:rPr lang="en-US" sz="1600" dirty="0" err="1">
                <a:latin typeface="Trebuchet MS" panose="020B0603020202020204" pitchFamily="34" charset="0"/>
              </a:rPr>
              <a:t>principale</a:t>
            </a:r>
            <a:r>
              <a:rPr lang="en-US" sz="1600" dirty="0">
                <a:latin typeface="Trebuchet MS" panose="020B0603020202020204" pitchFamily="34" charset="0"/>
              </a:rPr>
              <a:t>:</a:t>
            </a:r>
          </a:p>
          <a:p>
            <a:pPr algn="just"/>
            <a:endParaRPr lang="en-US" sz="1600" dirty="0">
              <a:latin typeface="Trebuchet MS" panose="020B0603020202020204" pitchFamily="34" charset="0"/>
            </a:endParaRPr>
          </a:p>
          <a:p>
            <a:pPr marL="801688" indent="-114300" algn="just">
              <a:buFont typeface="Wingdings" panose="05000000000000000000" pitchFamily="2" charset="2"/>
              <a:buChar char="v"/>
            </a:pP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Limitarea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emisiilor</a:t>
            </a:r>
            <a:r>
              <a:rPr lang="en-US" sz="1600" dirty="0">
                <a:latin typeface="Trebuchet MS" panose="020B0603020202020204" pitchFamily="34" charset="0"/>
              </a:rPr>
              <a:t> de GES</a:t>
            </a:r>
          </a:p>
          <a:p>
            <a:pPr marL="801688" indent="-114300" algn="just">
              <a:buFont typeface="Wingdings" panose="05000000000000000000" pitchFamily="2" charset="2"/>
              <a:buChar char="v"/>
            </a:pPr>
            <a:endParaRPr lang="en-US" sz="1600" dirty="0">
              <a:latin typeface="Trebuchet MS" panose="020B0603020202020204" pitchFamily="34" charset="0"/>
            </a:endParaRPr>
          </a:p>
          <a:p>
            <a:pPr marL="801688" indent="-114300" algn="just">
              <a:buFont typeface="Wingdings" panose="05000000000000000000" pitchFamily="2" charset="2"/>
              <a:buChar char="v"/>
            </a:pP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Imbunatatirea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calitatii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vietii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cetatenilor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printr</a:t>
            </a:r>
            <a:r>
              <a:rPr lang="en-US" sz="1600" dirty="0">
                <a:latin typeface="Trebuchet MS" panose="020B0603020202020204" pitchFamily="34" charset="0"/>
              </a:rPr>
              <a:t>-un </a:t>
            </a:r>
            <a:r>
              <a:rPr lang="en-US" sz="1600" dirty="0" err="1">
                <a:latin typeface="Trebuchet MS" panose="020B0603020202020204" pitchFamily="34" charset="0"/>
              </a:rPr>
              <a:t>mediu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mai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latin typeface="Trebuchet MS" panose="020B0603020202020204" pitchFamily="34" charset="0"/>
              </a:rPr>
              <a:t>curat</a:t>
            </a:r>
            <a:endParaRPr lang="en-US" sz="1600" dirty="0">
              <a:latin typeface="Trebuchet MS" panose="020B0603020202020204" pitchFamily="34" charset="0"/>
            </a:endParaRPr>
          </a:p>
          <a:p>
            <a:pPr marL="801688" indent="-114300" algn="just">
              <a:buFont typeface="Wingdings" panose="05000000000000000000" pitchFamily="2" charset="2"/>
              <a:buChar char="v"/>
            </a:pPr>
            <a:endParaRPr lang="en-US" sz="1600" dirty="0">
              <a:latin typeface="Trebuchet MS" panose="020B0603020202020204" pitchFamily="34" charset="0"/>
            </a:endParaRPr>
          </a:p>
          <a:p>
            <a:pPr algn="just"/>
            <a:r>
              <a:rPr lang="en-US" sz="1600" dirty="0">
                <a:latin typeface="Trebuchet MS" panose="020B0603020202020204" pitchFamily="34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0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Google Shape;170;p30"/>
          <p:cNvSpPr txBox="1">
            <a:spLocks/>
          </p:cNvSpPr>
          <p:nvPr/>
        </p:nvSpPr>
        <p:spPr>
          <a:xfrm>
            <a:off x="928688" y="944482"/>
            <a:ext cx="89994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  <a:buSzPts val="990"/>
            </a:pPr>
            <a:r>
              <a:rPr lang="it-IT" sz="1600" b="1" dirty="0">
                <a:latin typeface="Trebuchet MS" panose="020B0603020202020204" pitchFamily="34" charset="0"/>
              </a:rPr>
              <a:t>Rezultate anticipate</a:t>
            </a:r>
          </a:p>
        </p:txBody>
      </p:sp>
      <p:pic>
        <p:nvPicPr>
          <p:cNvPr id="10" name="Google Shape;19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81000" y="1517182"/>
            <a:ext cx="6110506" cy="4665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450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140824" y="963374"/>
            <a:ext cx="10293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A.1.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Inventarul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emisiilor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gaze cu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efect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seră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nivelul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municipiului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Satu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Mare</a:t>
            </a:r>
          </a:p>
        </p:txBody>
      </p:sp>
      <p:sp>
        <p:nvSpPr>
          <p:cNvPr id="3" name="Dreptunghi 2"/>
          <p:cNvSpPr/>
          <p:nvPr/>
        </p:nvSpPr>
        <p:spPr>
          <a:xfrm>
            <a:off x="1622814" y="1293812"/>
            <a:ext cx="8946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latin typeface="Trebuchet MS" panose="020B0603020202020204" pitchFamily="34" charset="0"/>
              </a:rPr>
              <a:t>A.1.1 </a:t>
            </a:r>
            <a:r>
              <a:rPr lang="en-US" sz="1600" i="1" dirty="0" err="1">
                <a:latin typeface="Trebuchet MS" panose="020B0603020202020204" pitchFamily="34" charset="0"/>
              </a:rPr>
              <a:t>Colectarea</a:t>
            </a:r>
            <a:r>
              <a:rPr lang="en-US" sz="1600" i="1" dirty="0">
                <a:latin typeface="Trebuchet MS" panose="020B0603020202020204" pitchFamily="34" charset="0"/>
              </a:rPr>
              <a:t> </a:t>
            </a:r>
            <a:r>
              <a:rPr lang="en-US" sz="1600" i="1" dirty="0" err="1">
                <a:latin typeface="Trebuchet MS" panose="020B0603020202020204" pitchFamily="34" charset="0"/>
              </a:rPr>
              <a:t>datelor</a:t>
            </a:r>
            <a:r>
              <a:rPr lang="en-US" sz="1600" i="1" dirty="0">
                <a:latin typeface="Trebuchet MS" panose="020B0603020202020204" pitchFamily="34" charset="0"/>
              </a:rPr>
              <a:t> </a:t>
            </a:r>
          </a:p>
          <a:p>
            <a:r>
              <a:rPr lang="en-US" sz="1600" i="1" dirty="0">
                <a:latin typeface="Trebuchet MS" panose="020B0603020202020204" pitchFamily="34" charset="0"/>
              </a:rPr>
              <a:t>A.1.2 </a:t>
            </a:r>
            <a:r>
              <a:rPr lang="en-US" sz="1600" i="1" dirty="0" err="1">
                <a:latin typeface="Trebuchet MS" panose="020B0603020202020204" pitchFamily="34" charset="0"/>
              </a:rPr>
              <a:t>Realizarea</a:t>
            </a:r>
            <a:r>
              <a:rPr lang="en-US" sz="1600" i="1" dirty="0">
                <a:latin typeface="Trebuchet MS" panose="020B0603020202020204" pitchFamily="34" charset="0"/>
              </a:rPr>
              <a:t> </a:t>
            </a:r>
            <a:r>
              <a:rPr lang="en-US" sz="1600" i="1" dirty="0" err="1">
                <a:latin typeface="Trebuchet MS" panose="020B0603020202020204" pitchFamily="34" charset="0"/>
              </a:rPr>
              <a:t>inventarului</a:t>
            </a:r>
            <a:r>
              <a:rPr lang="en-US" sz="1600" i="1" dirty="0">
                <a:latin typeface="Trebuchet MS" panose="020B0603020202020204" pitchFamily="34" charset="0"/>
              </a:rPr>
              <a:t> de </a:t>
            </a:r>
            <a:r>
              <a:rPr lang="en-US" sz="1600" i="1" dirty="0" err="1">
                <a:latin typeface="Trebuchet MS" panose="020B0603020202020204" pitchFamily="34" charset="0"/>
              </a:rPr>
              <a:t>bază</a:t>
            </a:r>
            <a:r>
              <a:rPr lang="en-US" sz="1600" i="1" dirty="0">
                <a:latin typeface="Trebuchet MS" panose="020B0603020202020204" pitchFamily="34" charset="0"/>
              </a:rPr>
              <a:t> al </a:t>
            </a:r>
            <a:r>
              <a:rPr lang="en-US" sz="1600" i="1" dirty="0" err="1">
                <a:latin typeface="Trebuchet MS" panose="020B0603020202020204" pitchFamily="34" charset="0"/>
              </a:rPr>
              <a:t>emisiilor</a:t>
            </a:r>
            <a:r>
              <a:rPr lang="en-US" sz="1600" i="1" dirty="0">
                <a:latin typeface="Trebuchet MS" panose="020B0603020202020204" pitchFamily="34" charset="0"/>
              </a:rPr>
              <a:t> de gaze cu </a:t>
            </a:r>
            <a:r>
              <a:rPr lang="en-US" sz="1600" i="1" dirty="0" err="1">
                <a:latin typeface="Trebuchet MS" panose="020B0603020202020204" pitchFamily="34" charset="0"/>
              </a:rPr>
              <a:t>efect</a:t>
            </a:r>
            <a:r>
              <a:rPr lang="en-US" sz="1600" i="1" dirty="0">
                <a:latin typeface="Trebuchet MS" panose="020B0603020202020204" pitchFamily="34" charset="0"/>
              </a:rPr>
              <a:t> de </a:t>
            </a:r>
            <a:r>
              <a:rPr lang="en-US" sz="1600" i="1" dirty="0" err="1">
                <a:latin typeface="Trebuchet MS" panose="020B0603020202020204" pitchFamily="34" charset="0"/>
              </a:rPr>
              <a:t>seră</a:t>
            </a:r>
            <a:endParaRPr lang="en-US" sz="1600" i="1" dirty="0">
              <a:latin typeface="Trebuchet MS" panose="020B0603020202020204" pitchFamily="34" charset="0"/>
            </a:endParaRPr>
          </a:p>
        </p:txBody>
      </p:sp>
      <p:sp>
        <p:nvSpPr>
          <p:cNvPr id="4" name="Dreptunghi 3"/>
          <p:cNvSpPr/>
          <p:nvPr/>
        </p:nvSpPr>
        <p:spPr>
          <a:xfrm>
            <a:off x="3971109" y="1949364"/>
            <a:ext cx="8003177" cy="1310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Principiul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inventariere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al GES conform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Conventiei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Primarilor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face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referire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la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alegerea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anului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referință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in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baza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caruia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propune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reducerea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emisiilor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GES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pana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in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2030.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presupune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cuantificarea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cantitatii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CO2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emisa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in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sectoarele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cheie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activitate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permite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identificarea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principalelor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surse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antropice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emisii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scopul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prioritizarii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măsurilor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reducere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acestora</a:t>
            </a: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200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80373" y="2003767"/>
            <a:ext cx="2092665" cy="41116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01;p34"/>
          <p:cNvSpPr txBox="1"/>
          <p:nvPr/>
        </p:nvSpPr>
        <p:spPr>
          <a:xfrm>
            <a:off x="3626427" y="3333523"/>
            <a:ext cx="8565573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ajutorul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IEGES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anul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bază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, care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fi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structurat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pe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sectoare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cheie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activitate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stabili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ulterior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planul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acțiuni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scopul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contribui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la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atingerea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țintei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reducere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cel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puțin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40%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emisiilor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GES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până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în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2030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față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anul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bază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identifica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informațiile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necesare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completarea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datelor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inventar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al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emisiilor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gaze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efect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seră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anul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baza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Acestea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constau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în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date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activitate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(de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exemplu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consum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combustibil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)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și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factorii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emisie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aceste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activități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(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emisii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gaze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efect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seră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valoarea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unitară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combustibil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consumat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Datele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necesare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colecta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direct din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sursele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disponibile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iar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alte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date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identificate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colecta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ajutorul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Comitetului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Consultativ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componenta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atenuare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planului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actiune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climatică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stabilit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în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cadrul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</a:rPr>
              <a:t>activității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</a:rPr>
              <a:t> A.5.1.</a:t>
            </a:r>
            <a:endParaRPr sz="1400" dirty="0">
              <a:solidFill>
                <a:schemeClr val="dk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82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Dreptunghi 16"/>
          <p:cNvSpPr/>
          <p:nvPr/>
        </p:nvSpPr>
        <p:spPr>
          <a:xfrm>
            <a:off x="1140824" y="963374"/>
            <a:ext cx="10293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A.1.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Inventarul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emisiilor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gaze cu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efect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seră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nivelul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municipiului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Satu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Mare</a:t>
            </a:r>
          </a:p>
        </p:txBody>
      </p:sp>
      <p:sp>
        <p:nvSpPr>
          <p:cNvPr id="2" name="Dreptunghi 1"/>
          <p:cNvSpPr/>
          <p:nvPr/>
        </p:nvSpPr>
        <p:spPr>
          <a:xfrm>
            <a:off x="1010194" y="1422964"/>
            <a:ext cx="109205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rebuchet MS" panose="020B0603020202020204" pitchFamily="34" charset="0"/>
              </a:rPr>
              <a:t>Cu </a:t>
            </a:r>
            <a:r>
              <a:rPr lang="en-US" dirty="0" err="1">
                <a:latin typeface="Trebuchet MS" panose="020B0603020202020204" pitchFamily="34" charset="0"/>
              </a:rPr>
              <a:t>scopul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identificarii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standardelor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și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instrumentelor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necesare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pentru</a:t>
            </a:r>
            <a:r>
              <a:rPr lang="en-US" dirty="0">
                <a:latin typeface="Trebuchet MS" panose="020B0603020202020204" pitchFamily="34" charset="0"/>
              </a:rPr>
              <a:t> a </a:t>
            </a:r>
            <a:r>
              <a:rPr lang="en-US" dirty="0" err="1">
                <a:latin typeface="Trebuchet MS" panose="020B0603020202020204" pitchFamily="34" charset="0"/>
              </a:rPr>
              <a:t>identifica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sursele</a:t>
            </a:r>
            <a:r>
              <a:rPr lang="en-US" dirty="0">
                <a:latin typeface="Trebuchet MS" panose="020B0603020202020204" pitchFamily="34" charset="0"/>
              </a:rPr>
              <a:t> de </a:t>
            </a:r>
            <a:r>
              <a:rPr lang="en-US" dirty="0" err="1">
                <a:latin typeface="Trebuchet MS" panose="020B0603020202020204" pitchFamily="34" charset="0"/>
              </a:rPr>
              <a:t>emisii</a:t>
            </a:r>
            <a:r>
              <a:rPr lang="en-US" dirty="0">
                <a:latin typeface="Trebuchet MS" panose="020B0603020202020204" pitchFamily="34" charset="0"/>
              </a:rPr>
              <a:t> la </a:t>
            </a:r>
            <a:r>
              <a:rPr lang="en-US" dirty="0" err="1">
                <a:latin typeface="Trebuchet MS" panose="020B0603020202020204" pitchFamily="34" charset="0"/>
              </a:rPr>
              <a:t>nivelul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municipiului</a:t>
            </a:r>
            <a:r>
              <a:rPr lang="en-US" dirty="0">
                <a:latin typeface="Trebuchet MS" panose="020B0603020202020204" pitchFamily="34" charset="0"/>
              </a:rPr>
              <a:t>, </a:t>
            </a:r>
            <a:r>
              <a:rPr lang="en-US" dirty="0" err="1">
                <a:latin typeface="Trebuchet MS" panose="020B0603020202020204" pitchFamily="34" charset="0"/>
              </a:rPr>
              <a:t>pentru</a:t>
            </a:r>
            <a:r>
              <a:rPr lang="en-US" dirty="0">
                <a:latin typeface="Trebuchet MS" panose="020B0603020202020204" pitchFamily="34" charset="0"/>
              </a:rPr>
              <a:t> a </a:t>
            </a:r>
            <a:r>
              <a:rPr lang="en-US" dirty="0" err="1">
                <a:latin typeface="Trebuchet MS" panose="020B0603020202020204" pitchFamily="34" charset="0"/>
              </a:rPr>
              <a:t>stabili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obiective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măsurabile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și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ambițioase</a:t>
            </a:r>
            <a:r>
              <a:rPr lang="en-US" dirty="0">
                <a:latin typeface="Trebuchet MS" panose="020B0603020202020204" pitchFamily="34" charset="0"/>
              </a:rPr>
              <a:t> de </a:t>
            </a:r>
            <a:r>
              <a:rPr lang="en-US" dirty="0" err="1">
                <a:latin typeface="Trebuchet MS" panose="020B0603020202020204" pitchFamily="34" charset="0"/>
              </a:rPr>
              <a:t>reducere</a:t>
            </a:r>
            <a:r>
              <a:rPr lang="en-US" dirty="0">
                <a:latin typeface="Trebuchet MS" panose="020B0603020202020204" pitchFamily="34" charset="0"/>
              </a:rPr>
              <a:t> a </a:t>
            </a:r>
            <a:r>
              <a:rPr lang="en-US" dirty="0" err="1">
                <a:latin typeface="Trebuchet MS" panose="020B0603020202020204" pitchFamily="34" charset="0"/>
              </a:rPr>
              <a:t>emisiilor</a:t>
            </a:r>
            <a:r>
              <a:rPr lang="en-US" dirty="0">
                <a:latin typeface="Trebuchet MS" panose="020B0603020202020204" pitchFamily="34" charset="0"/>
              </a:rPr>
              <a:t>, </a:t>
            </a:r>
            <a:r>
              <a:rPr lang="en-US" dirty="0" err="1">
                <a:latin typeface="Trebuchet MS" panose="020B0603020202020204" pitchFamily="34" charset="0"/>
              </a:rPr>
              <a:t>pentru</a:t>
            </a:r>
            <a:r>
              <a:rPr lang="en-US" dirty="0">
                <a:latin typeface="Trebuchet MS" panose="020B0603020202020204" pitchFamily="34" charset="0"/>
              </a:rPr>
              <a:t> a </a:t>
            </a:r>
            <a:r>
              <a:rPr lang="en-US" dirty="0" err="1">
                <a:latin typeface="Trebuchet MS" panose="020B0603020202020204" pitchFamily="34" charset="0"/>
              </a:rPr>
              <a:t>planifica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strategii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eficiente</a:t>
            </a:r>
            <a:r>
              <a:rPr lang="en-US" dirty="0">
                <a:latin typeface="Trebuchet MS" panose="020B0603020202020204" pitchFamily="34" charset="0"/>
              </a:rPr>
              <a:t> de </a:t>
            </a:r>
            <a:r>
              <a:rPr lang="en-US" dirty="0" err="1">
                <a:latin typeface="Trebuchet MS" panose="020B0603020202020204" pitchFamily="34" charset="0"/>
              </a:rPr>
              <a:t>reducere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și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pentru</a:t>
            </a:r>
            <a:r>
              <a:rPr lang="en-US" dirty="0">
                <a:latin typeface="Trebuchet MS" panose="020B0603020202020204" pitchFamily="34" charset="0"/>
              </a:rPr>
              <a:t> a </a:t>
            </a:r>
            <a:r>
              <a:rPr lang="en-US" dirty="0" err="1">
                <a:latin typeface="Trebuchet MS" panose="020B0603020202020204" pitchFamily="34" charset="0"/>
              </a:rPr>
              <a:t>urmări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progresul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 err="1">
                <a:latin typeface="Trebuchet MS" panose="020B0603020202020204" pitchFamily="34" charset="0"/>
              </a:rPr>
              <a:t>acestora</a:t>
            </a:r>
            <a:r>
              <a:rPr lang="en-US" dirty="0">
                <a:latin typeface="Trebuchet MS" panose="020B0603020202020204" pitchFamily="34" charset="0"/>
              </a:rPr>
              <a:t>, </a:t>
            </a:r>
            <a:r>
              <a:rPr lang="en-US" dirty="0" err="1">
                <a:latin typeface="Trebuchet MS" panose="020B0603020202020204" pitchFamily="34" charset="0"/>
              </a:rPr>
              <a:t>va</a:t>
            </a:r>
            <a:r>
              <a:rPr lang="en-US" dirty="0">
                <a:latin typeface="Trebuchet MS" panose="020B0603020202020204" pitchFamily="34" charset="0"/>
              </a:rPr>
              <a:t> fi </a:t>
            </a:r>
            <a:r>
              <a:rPr lang="en-US" dirty="0" err="1">
                <a:latin typeface="Trebuchet MS" panose="020B0603020202020204" pitchFamily="34" charset="0"/>
              </a:rPr>
              <a:t>utilizat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Protocolul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global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pentru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inventarele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emisii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gaze cu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efect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seră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la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scară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comunitară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 (GPC)</a:t>
            </a:r>
          </a:p>
        </p:txBody>
      </p:sp>
      <p:sp>
        <p:nvSpPr>
          <p:cNvPr id="3" name="Dreptunghi 2"/>
          <p:cNvSpPr/>
          <p:nvPr/>
        </p:nvSpPr>
        <p:spPr>
          <a:xfrm>
            <a:off x="2383239" y="2642331"/>
            <a:ext cx="8725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GPC </a:t>
            </a:r>
            <a:r>
              <a:rPr lang="en-US" dirty="0" err="1"/>
              <a:t>este</a:t>
            </a:r>
            <a:r>
              <a:rPr lang="en-US" dirty="0"/>
              <a:t> un standard </a:t>
            </a:r>
            <a:r>
              <a:rPr lang="en-US" dirty="0" err="1"/>
              <a:t>recunoscut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global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conformitate</a:t>
            </a:r>
            <a:r>
              <a:rPr lang="en-US" dirty="0"/>
              <a:t> cu </a:t>
            </a:r>
            <a:r>
              <a:rPr lang="en-US" dirty="0" err="1"/>
              <a:t>liniile</a:t>
            </a:r>
            <a:r>
              <a:rPr lang="en-US" dirty="0"/>
              <a:t> </a:t>
            </a:r>
            <a:r>
              <a:rPr lang="en-US" dirty="0" err="1"/>
              <a:t>directoare</a:t>
            </a:r>
            <a:r>
              <a:rPr lang="en-US" dirty="0"/>
              <a:t> ale IPCC: </a:t>
            </a:r>
            <a:r>
              <a:rPr lang="en-US" dirty="0" err="1"/>
              <a:t>concretizat</a:t>
            </a:r>
            <a:r>
              <a:rPr lang="en-US" dirty="0"/>
              <a:t> la </a:t>
            </a:r>
            <a:r>
              <a:rPr lang="en-US" dirty="0" err="1"/>
              <a:t>nivelul</a:t>
            </a:r>
            <a:r>
              <a:rPr lang="en-US" dirty="0"/>
              <a:t> </a:t>
            </a:r>
            <a:r>
              <a:rPr lang="en-US" dirty="0" err="1"/>
              <a:t>mediului</a:t>
            </a:r>
            <a:r>
              <a:rPr lang="en-US" dirty="0"/>
              <a:t> urban </a:t>
            </a:r>
            <a:r>
              <a:rPr lang="en-US" dirty="0" err="1"/>
              <a:t>prin</a:t>
            </a:r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Convenția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Primarilor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pentru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Climă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și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Energie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81753"/>
              </p:ext>
            </p:extLst>
          </p:nvPr>
        </p:nvGraphicFramePr>
        <p:xfrm>
          <a:off x="2177257" y="3611108"/>
          <a:ext cx="9137950" cy="175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76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1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Domeniu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Definitie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Domeniul</a:t>
                      </a:r>
                      <a:r>
                        <a:rPr lang="en-US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err="1"/>
                        <a:t>Emisiile</a:t>
                      </a:r>
                      <a:r>
                        <a:rPr lang="en-US" dirty="0"/>
                        <a:t> de GES </a:t>
                      </a:r>
                      <a:r>
                        <a:rPr lang="en-US" dirty="0" err="1"/>
                        <a:t>provenite</a:t>
                      </a:r>
                      <a:r>
                        <a:rPr lang="en-US" dirty="0"/>
                        <a:t> din </a:t>
                      </a:r>
                      <a:r>
                        <a:rPr lang="en-US" dirty="0" err="1"/>
                        <a:t>surse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aflate</a:t>
                      </a:r>
                      <a:r>
                        <a:rPr lang="en-US" dirty="0"/>
                        <a:t> la </a:t>
                      </a:r>
                      <a:r>
                        <a:rPr lang="en-US" dirty="0" err="1"/>
                        <a:t>limita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urbana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Domeniul</a:t>
                      </a:r>
                      <a:r>
                        <a:rPr lang="en-US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err="1"/>
                        <a:t>Emisiile</a:t>
                      </a:r>
                      <a:r>
                        <a:rPr lang="en-US" dirty="0"/>
                        <a:t> de GES </a:t>
                      </a:r>
                      <a:r>
                        <a:rPr lang="en-US" dirty="0" err="1"/>
                        <a:t>provenite</a:t>
                      </a:r>
                      <a:r>
                        <a:rPr lang="en-US" dirty="0"/>
                        <a:t> din </a:t>
                      </a:r>
                      <a:r>
                        <a:rPr lang="en-US" dirty="0" err="1"/>
                        <a:t>utilizarea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energiei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electrice</a:t>
                      </a:r>
                      <a:r>
                        <a:rPr lang="en-US" dirty="0"/>
                        <a:t>, a </a:t>
                      </a:r>
                      <a:r>
                        <a:rPr lang="en-US" dirty="0" err="1"/>
                        <a:t>incalzirii</a:t>
                      </a:r>
                      <a:r>
                        <a:rPr lang="en-US" dirty="0"/>
                        <a:t>, la </a:t>
                      </a:r>
                      <a:r>
                        <a:rPr lang="en-US" dirty="0" err="1"/>
                        <a:t>limita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urbana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Domeniul</a:t>
                      </a:r>
                      <a:r>
                        <a:rPr lang="en-US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 err="1"/>
                        <a:t>Emisiile</a:t>
                      </a:r>
                      <a:r>
                        <a:rPr lang="en-US" dirty="0"/>
                        <a:t> de GES </a:t>
                      </a:r>
                      <a:r>
                        <a:rPr lang="en-US" dirty="0" err="1"/>
                        <a:t>provenite</a:t>
                      </a:r>
                      <a:r>
                        <a:rPr lang="en-US" dirty="0"/>
                        <a:t> din </a:t>
                      </a:r>
                      <a:r>
                        <a:rPr lang="en-US" dirty="0" err="1"/>
                        <a:t>afara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limitelor</a:t>
                      </a:r>
                      <a:r>
                        <a:rPr lang="en-US" dirty="0"/>
                        <a:t> urbane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EB43F8C-0331-F7C3-5F5E-EFD7872C4897}"/>
              </a:ext>
            </a:extLst>
          </p:cNvPr>
          <p:cNvSpPr txBox="1"/>
          <p:nvPr/>
        </p:nvSpPr>
        <p:spPr>
          <a:xfrm>
            <a:off x="2070389" y="5612859"/>
            <a:ext cx="9122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400" i="1" dirty="0">
                <a:latin typeface="Trebuchet MS" panose="020B0603020202020204" pitchFamily="34" charset="0"/>
              </a:rPr>
              <a:t>Cu </a:t>
            </a:r>
            <a:r>
              <a:rPr lang="en-GB" sz="1400" i="1" dirty="0" err="1">
                <a:latin typeface="Trebuchet MS" panose="020B0603020202020204" pitchFamily="34" charset="0"/>
              </a:rPr>
              <a:t>ajutorul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datelor</a:t>
            </a:r>
            <a:r>
              <a:rPr lang="en-GB" sz="1400" i="1" dirty="0">
                <a:latin typeface="Trebuchet MS" panose="020B0603020202020204" pitchFamily="34" charset="0"/>
              </a:rPr>
              <a:t> de </a:t>
            </a:r>
            <a:r>
              <a:rPr lang="en-GB" sz="1400" i="1" dirty="0" err="1">
                <a:latin typeface="Trebuchet MS" panose="020B0603020202020204" pitchFamily="34" charset="0"/>
              </a:rPr>
              <a:t>inventar</a:t>
            </a:r>
            <a:r>
              <a:rPr lang="en-GB" sz="1400" i="1" dirty="0">
                <a:latin typeface="Trebuchet MS" panose="020B0603020202020204" pitchFamily="34" charset="0"/>
              </a:rPr>
              <a:t> din </a:t>
            </a:r>
            <a:r>
              <a:rPr lang="en-GB" sz="1400" i="1" dirty="0" err="1">
                <a:latin typeface="Trebuchet MS" panose="020B0603020202020204" pitchFamily="34" charset="0"/>
              </a:rPr>
              <a:t>anul</a:t>
            </a:r>
            <a:r>
              <a:rPr lang="en-GB" sz="1400" i="1" dirty="0">
                <a:latin typeface="Trebuchet MS" panose="020B0603020202020204" pitchFamily="34" charset="0"/>
              </a:rPr>
              <a:t> de </a:t>
            </a:r>
            <a:r>
              <a:rPr lang="en-GB" sz="1400" i="1" dirty="0" err="1">
                <a:latin typeface="Trebuchet MS" panose="020B0603020202020204" pitchFamily="34" charset="0"/>
              </a:rPr>
              <a:t>baza</a:t>
            </a:r>
            <a:r>
              <a:rPr lang="en-GB" sz="1400" i="1" dirty="0">
                <a:latin typeface="Trebuchet MS" panose="020B0603020202020204" pitchFamily="34" charset="0"/>
              </a:rPr>
              <a:t> se </a:t>
            </a:r>
            <a:r>
              <a:rPr lang="en-GB" sz="1400" i="1" dirty="0" err="1">
                <a:latin typeface="Trebuchet MS" panose="020B0603020202020204" pitchFamily="34" charset="0"/>
              </a:rPr>
              <a:t>vor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identifica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măsuri</a:t>
            </a:r>
            <a:r>
              <a:rPr lang="en-GB" sz="1400" i="1" dirty="0">
                <a:latin typeface="Trebuchet MS" panose="020B0603020202020204" pitchFamily="34" charset="0"/>
              </a:rPr>
              <a:t> de </a:t>
            </a:r>
            <a:r>
              <a:rPr lang="en-GB" sz="1400" i="1" dirty="0" err="1">
                <a:latin typeface="Trebuchet MS" panose="020B0603020202020204" pitchFamily="34" charset="0"/>
              </a:rPr>
              <a:t>reducere</a:t>
            </a:r>
            <a:r>
              <a:rPr lang="en-GB" sz="1400" i="1" dirty="0">
                <a:latin typeface="Trebuchet MS" panose="020B0603020202020204" pitchFamily="34" charset="0"/>
              </a:rPr>
              <a:t> a </a:t>
            </a:r>
            <a:r>
              <a:rPr lang="en-GB" sz="1400" i="1" dirty="0" err="1">
                <a:latin typeface="Trebuchet MS" panose="020B0603020202020204" pitchFamily="34" charset="0"/>
              </a:rPr>
              <a:t>gazelor</a:t>
            </a:r>
            <a:r>
              <a:rPr lang="en-GB" sz="1400" i="1" dirty="0">
                <a:latin typeface="Trebuchet MS" panose="020B0603020202020204" pitchFamily="34" charset="0"/>
              </a:rPr>
              <a:t> cu </a:t>
            </a:r>
            <a:r>
              <a:rPr lang="en-GB" sz="1400" i="1" dirty="0" err="1">
                <a:latin typeface="Trebuchet MS" panose="020B0603020202020204" pitchFamily="34" charset="0"/>
              </a:rPr>
              <a:t>efect</a:t>
            </a:r>
            <a:r>
              <a:rPr lang="en-GB" sz="1400" i="1" dirty="0">
                <a:latin typeface="Trebuchet MS" panose="020B0603020202020204" pitchFamily="34" charset="0"/>
              </a:rPr>
              <a:t> de </a:t>
            </a:r>
            <a:r>
              <a:rPr lang="en-GB" sz="1400" i="1" dirty="0" err="1">
                <a:latin typeface="Trebuchet MS" panose="020B0603020202020204" pitchFamily="34" charset="0"/>
              </a:rPr>
              <a:t>seră</a:t>
            </a:r>
            <a:r>
              <a:rPr lang="en-GB" sz="1400" i="1" dirty="0">
                <a:latin typeface="Trebuchet MS" panose="020B0603020202020204" pitchFamily="34" charset="0"/>
              </a:rPr>
              <a:t> (</a:t>
            </a:r>
            <a:r>
              <a:rPr lang="en-GB" sz="1400" i="1" dirty="0" err="1">
                <a:latin typeface="Trebuchet MS" panose="020B0603020202020204" pitchFamily="34" charset="0"/>
              </a:rPr>
              <a:t>Activitatea</a:t>
            </a:r>
            <a:r>
              <a:rPr lang="en-GB" sz="1400" i="1" dirty="0">
                <a:latin typeface="Trebuchet MS" panose="020B0603020202020204" pitchFamily="34" charset="0"/>
              </a:rPr>
              <a:t> A.4.1), a </a:t>
            </a:r>
            <a:r>
              <a:rPr lang="en-GB" sz="1400" i="1" dirty="0" err="1">
                <a:latin typeface="Trebuchet MS" panose="020B0603020202020204" pitchFamily="34" charset="0"/>
              </a:rPr>
              <a:t>căror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intensitate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necesară</a:t>
            </a:r>
            <a:r>
              <a:rPr lang="en-GB" sz="1400" i="1" dirty="0">
                <a:latin typeface="Trebuchet MS" panose="020B0603020202020204" pitchFamily="34" charset="0"/>
              </a:rPr>
              <a:t> de </a:t>
            </a:r>
            <a:r>
              <a:rPr lang="en-GB" sz="1400" i="1" dirty="0" err="1">
                <a:latin typeface="Trebuchet MS" panose="020B0603020202020204" pitchFamily="34" charset="0"/>
              </a:rPr>
              <a:t>reducere</a:t>
            </a:r>
            <a:r>
              <a:rPr lang="en-GB" sz="1400" i="1" dirty="0">
                <a:latin typeface="Trebuchet MS" panose="020B0603020202020204" pitchFamily="34" charset="0"/>
              </a:rPr>
              <a:t> se </a:t>
            </a:r>
            <a:r>
              <a:rPr lang="en-GB" sz="1400" i="1" dirty="0" err="1">
                <a:latin typeface="Trebuchet MS" panose="020B0603020202020204" pitchFamily="34" charset="0"/>
              </a:rPr>
              <a:t>va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dimensiona</a:t>
            </a:r>
            <a:r>
              <a:rPr lang="en-GB" sz="1400" i="1" dirty="0">
                <a:latin typeface="Trebuchet MS" panose="020B0603020202020204" pitchFamily="34" charset="0"/>
              </a:rPr>
              <a:t> cu </a:t>
            </a:r>
            <a:r>
              <a:rPr lang="en-GB" sz="1400" i="1" dirty="0" err="1">
                <a:latin typeface="Trebuchet MS" panose="020B0603020202020204" pitchFamily="34" charset="0"/>
              </a:rPr>
              <a:t>scopul</a:t>
            </a:r>
            <a:r>
              <a:rPr lang="en-GB" sz="1400" i="1" dirty="0">
                <a:latin typeface="Trebuchet MS" panose="020B0603020202020204" pitchFamily="34" charset="0"/>
              </a:rPr>
              <a:t> de a </a:t>
            </a:r>
            <a:r>
              <a:rPr lang="en-GB" sz="1400" i="1" dirty="0" err="1">
                <a:latin typeface="Trebuchet MS" panose="020B0603020202020204" pitchFamily="34" charset="0"/>
              </a:rPr>
              <a:t>contribui</a:t>
            </a:r>
            <a:r>
              <a:rPr lang="en-GB" sz="1400" i="1" dirty="0">
                <a:latin typeface="Trebuchet MS" panose="020B0603020202020204" pitchFamily="34" charset="0"/>
              </a:rPr>
              <a:t> la </a:t>
            </a:r>
            <a:r>
              <a:rPr lang="en-GB" sz="1400" i="1" dirty="0" err="1">
                <a:latin typeface="Trebuchet MS" panose="020B0603020202020204" pitchFamily="34" charset="0"/>
              </a:rPr>
              <a:t>ținta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pentru</a:t>
            </a:r>
            <a:r>
              <a:rPr lang="en-GB" sz="1400" i="1" dirty="0">
                <a:latin typeface="Trebuchet MS" panose="020B0603020202020204" pitchFamily="34" charset="0"/>
              </a:rPr>
              <a:t> </a:t>
            </a:r>
            <a:r>
              <a:rPr lang="en-GB" sz="1400" i="1" dirty="0" err="1">
                <a:latin typeface="Trebuchet MS" panose="020B0603020202020204" pitchFamily="34" charset="0"/>
              </a:rPr>
              <a:t>anul</a:t>
            </a:r>
            <a:r>
              <a:rPr lang="en-GB" sz="1400" i="1" dirty="0">
                <a:latin typeface="Trebuchet MS" panose="020B0603020202020204" pitchFamily="34" charset="0"/>
              </a:rPr>
              <a:t> 2030.</a:t>
            </a:r>
          </a:p>
        </p:txBody>
      </p:sp>
    </p:spTree>
    <p:extLst>
      <p:ext uri="{BB962C8B-B14F-4D97-AF65-F5344CB8AC3E}">
        <p14:creationId xmlns:p14="http://schemas.microsoft.com/office/powerpoint/2010/main" val="57940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Google Shape;224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7739" y="1443282"/>
            <a:ext cx="7045235" cy="35609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23;p36"/>
          <p:cNvSpPr txBox="1"/>
          <p:nvPr/>
        </p:nvSpPr>
        <p:spPr>
          <a:xfrm>
            <a:off x="8907112" y="2088381"/>
            <a:ext cx="27885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Trebuchet MS" panose="020B0603020202020204" pitchFamily="34" charset="0"/>
              </a:rPr>
              <a:t>• </a:t>
            </a:r>
            <a:r>
              <a:rPr lang="en-GB" sz="1200" dirty="0" err="1">
                <a:latin typeface="Trebuchet MS" panose="020B0603020202020204" pitchFamily="34" charset="0"/>
              </a:rPr>
              <a:t>Cărbune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folosit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pentru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încălzirea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locuinței</a:t>
            </a:r>
            <a:endParaRPr lang="en-GB"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Trebuchet MS" panose="020B0603020202020204" pitchFamily="34" charset="0"/>
              </a:rPr>
              <a:t>• </a:t>
            </a:r>
            <a:r>
              <a:rPr lang="en-GB" sz="1200" dirty="0" err="1">
                <a:latin typeface="Trebuchet MS" panose="020B0603020202020204" pitchFamily="34" charset="0"/>
              </a:rPr>
              <a:t>Gaz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îmbuteliat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folosit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pentru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uz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casnic</a:t>
            </a:r>
            <a:endParaRPr lang="en-GB"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Trebuchet MS" panose="020B0603020202020204" pitchFamily="34" charset="0"/>
              </a:rPr>
              <a:t>• </a:t>
            </a:r>
            <a:r>
              <a:rPr lang="en-GB" sz="1200" dirty="0" err="1">
                <a:latin typeface="Trebuchet MS" panose="020B0603020202020204" pitchFamily="34" charset="0"/>
              </a:rPr>
              <a:t>Utilizarea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gazelor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naturale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pe</a:t>
            </a:r>
            <a:r>
              <a:rPr lang="en-GB" sz="1200" dirty="0">
                <a:latin typeface="Trebuchet MS" panose="020B0603020202020204" pitchFamily="34" charset="0"/>
              </a:rPr>
              <a:t> subsector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Trebuchet MS" panose="020B0603020202020204" pitchFamily="34" charset="0"/>
              </a:rPr>
              <a:t>• </a:t>
            </a:r>
            <a:r>
              <a:rPr lang="en-GB" sz="1200" dirty="0" err="1">
                <a:latin typeface="Trebuchet MS" panose="020B0603020202020204" pitchFamily="34" charset="0"/>
              </a:rPr>
              <a:t>Generarea</a:t>
            </a:r>
            <a:r>
              <a:rPr lang="en-GB" sz="1200" dirty="0">
                <a:latin typeface="Trebuchet MS" panose="020B0603020202020204" pitchFamily="34" charset="0"/>
              </a:rPr>
              <a:t> de </a:t>
            </a:r>
            <a:r>
              <a:rPr lang="en-GB" sz="1200" dirty="0" err="1">
                <a:latin typeface="Trebuchet MS" panose="020B0603020202020204" pitchFamily="34" charset="0"/>
              </a:rPr>
              <a:t>energie</a:t>
            </a:r>
            <a:endParaRPr sz="1200" dirty="0"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Trebuchet MS" panose="020B0603020202020204" pitchFamily="34" charset="0"/>
            </a:endParaRPr>
          </a:p>
        </p:txBody>
      </p:sp>
      <p:sp>
        <p:nvSpPr>
          <p:cNvPr id="10" name="Google Shape;221;p36"/>
          <p:cNvSpPr txBox="1"/>
          <p:nvPr/>
        </p:nvSpPr>
        <p:spPr>
          <a:xfrm>
            <a:off x="1480456" y="5127028"/>
            <a:ext cx="10546080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Necesarul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date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pentru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inventarul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emisiilor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din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sector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cuprinde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datele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despre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consumul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total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combustibil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sau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consumul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pe cap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locuitor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care sunt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regula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cuantificate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autoritatile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locale.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Statisticile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naționale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furnizează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uneori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consumul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total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impartit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principalele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sectoare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. Daca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aceste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date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lipsesc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aprecierea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valorilor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ar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putea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fi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aplicata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exemplu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consultări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cu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furnizorii</a:t>
            </a:r>
            <a:r>
              <a:rPr lang="en-GB" sz="12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200" i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energie</a:t>
            </a:r>
            <a:endParaRPr sz="1200" i="1" dirty="0">
              <a:latin typeface="Trebuchet MS" panose="020B0603020202020204" pitchFamily="34" charset="0"/>
            </a:endParaRPr>
          </a:p>
        </p:txBody>
      </p:sp>
      <p:sp>
        <p:nvSpPr>
          <p:cNvPr id="2" name="CasetăText 1"/>
          <p:cNvSpPr txBox="1"/>
          <p:nvPr/>
        </p:nvSpPr>
        <p:spPr>
          <a:xfrm>
            <a:off x="1480456" y="951115"/>
            <a:ext cx="3587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Trebuchet MS" panose="020B0603020202020204" pitchFamily="34" charset="0"/>
              </a:rPr>
              <a:t>Energie</a:t>
            </a:r>
            <a:r>
              <a:rPr lang="en-US" b="1" dirty="0">
                <a:latin typeface="Trebuchet MS" panose="020B0603020202020204" pitchFamily="34" charset="0"/>
              </a:rPr>
              <a:t> (</a:t>
            </a:r>
            <a:r>
              <a:rPr lang="en-US" b="1" dirty="0" err="1">
                <a:latin typeface="Trebuchet MS" panose="020B0603020202020204" pitchFamily="34" charset="0"/>
              </a:rPr>
              <a:t>surse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stationare</a:t>
            </a:r>
            <a:r>
              <a:rPr lang="en-US" b="1" dirty="0">
                <a:latin typeface="Trebuchet MS" panose="020B0603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499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Dreptunghi 2"/>
          <p:cNvSpPr/>
          <p:nvPr/>
        </p:nvSpPr>
        <p:spPr>
          <a:xfrm>
            <a:off x="1393371" y="963374"/>
            <a:ext cx="10328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A.2: </a:t>
            </a:r>
            <a:r>
              <a:rPr lang="en-US" b="1" dirty="0" err="1">
                <a:latin typeface="Trebuchet MS" panose="020B0603020202020204" pitchFamily="34" charset="0"/>
              </a:rPr>
              <a:t>Analiza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a </a:t>
            </a:r>
            <a:r>
              <a:rPr lang="en-US" b="1" dirty="0" err="1">
                <a:latin typeface="Trebuchet MS" panose="020B0603020202020204" pitchFamily="34" charset="0"/>
              </a:rPr>
              <a:t>semnalului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schimbării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climei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în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municipiul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Satu</a:t>
            </a:r>
            <a:r>
              <a:rPr lang="en-US" b="1" dirty="0">
                <a:latin typeface="Trebuchet MS" panose="020B0603020202020204" pitchFamily="34" charset="0"/>
              </a:rPr>
              <a:t> Mare</a:t>
            </a:r>
          </a:p>
        </p:txBody>
      </p:sp>
      <p:sp>
        <p:nvSpPr>
          <p:cNvPr id="4" name="Dreptunghi 3"/>
          <p:cNvSpPr/>
          <p:nvPr/>
        </p:nvSpPr>
        <p:spPr>
          <a:xfrm>
            <a:off x="1750422" y="2197289"/>
            <a:ext cx="9971315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Analiza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climatului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face parte din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pașii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inițiali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procesul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analiză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riscurilor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climatice</a:t>
            </a:r>
            <a:endParaRPr lang="en-US" sz="1400" dirty="0">
              <a:latin typeface="Trebuchet MS" panose="020B0603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Trebuchet MS" panose="020B0603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Cadrul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analiză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potrivit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pentru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orașele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dimensiuni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mici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este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cel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bazat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indicatori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astef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ca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vor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fi </a:t>
            </a:r>
            <a:r>
              <a:rPr lang="en-US" sz="1400" dirty="0" err="1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organizate</a:t>
            </a:r>
            <a:r>
              <a:rPr lang="en-US" sz="1400" dirty="0"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dezbateri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și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fi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colectare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informații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ajutorul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Comitetului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Consultativ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avand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la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baza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hazardele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care au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afectat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localitatea</a:t>
            </a: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fi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analizate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principalele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evenimente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meteorologice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care au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afectat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municipiul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incluzand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analiza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tendintelor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variabilelor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relevante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precum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temperatura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precipitatiile</a:t>
            </a:r>
            <a:r>
              <a:rPr lang="en-GB" sz="1400" i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b="1" i="1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Proiecția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climatului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pentru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b="1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perioada</a:t>
            </a:r>
            <a:r>
              <a:rPr lang="en-GB" sz="1400" b="1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2021-2030,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analiza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tendința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prognozata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hazardelor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evaluarea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indicatorilor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calitativi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cantitativi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privind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frecvența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și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probabilitatea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apariție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acestora</a:t>
            </a:r>
            <a:endParaRPr lang="en-GB" sz="1400" b="1" i="1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b="1" i="1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Rezultatele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acestei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activități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sunt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necesare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analiza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riscurilor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baza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indicatorilor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hazardele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impactului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acestora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intersecta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în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cadrul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activității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următoare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cu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vulnerabilitațile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la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amenințări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pentru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diferitele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sectoare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de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activitate</a:t>
            </a:r>
            <a:endParaRPr lang="en-GB" sz="1400" dirty="0">
              <a:solidFill>
                <a:schemeClr val="dk1"/>
              </a:solidFill>
              <a:latin typeface="Trebuchet MS" panose="020B0603020202020204" pitchFamily="34" charset="0"/>
              <a:ea typeface="Calibri"/>
              <a:cs typeface="Calibri"/>
              <a:sym typeface="Calibri"/>
            </a:endParaRPr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CF9C4-7A2E-3567-D9E6-DEAEE4F750F4}"/>
              </a:ext>
            </a:extLst>
          </p:cNvPr>
          <p:cNvSpPr txBox="1"/>
          <p:nvPr/>
        </p:nvSpPr>
        <p:spPr>
          <a:xfrm>
            <a:off x="1484552" y="1375849"/>
            <a:ext cx="88232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>
                <a:latin typeface="Trebuchet MS" panose="020B0603020202020204" pitchFamily="34" charset="0"/>
              </a:rPr>
              <a:t>A.2.1 </a:t>
            </a:r>
            <a:r>
              <a:rPr lang="en-GB" i="1" dirty="0" err="1">
                <a:latin typeface="Trebuchet MS" panose="020B0603020202020204" pitchFamily="34" charset="0"/>
              </a:rPr>
              <a:t>Analiza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climatului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prezent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și</a:t>
            </a:r>
            <a:r>
              <a:rPr lang="en-GB" i="1" dirty="0">
                <a:latin typeface="Trebuchet MS" panose="020B0603020202020204" pitchFamily="34" charset="0"/>
              </a:rPr>
              <a:t> a </a:t>
            </a:r>
            <a:r>
              <a:rPr lang="en-GB" i="1" dirty="0" err="1">
                <a:latin typeface="Trebuchet MS" panose="020B0603020202020204" pitchFamily="34" charset="0"/>
              </a:rPr>
              <a:t>variabilității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climatice</a:t>
            </a:r>
            <a:endParaRPr lang="en-GB" i="1" dirty="0">
              <a:latin typeface="Trebuchet MS" panose="020B0603020202020204" pitchFamily="34" charset="0"/>
            </a:endParaRPr>
          </a:p>
          <a:p>
            <a:r>
              <a:rPr lang="en-GB" i="1" dirty="0">
                <a:latin typeface="Trebuchet MS" panose="020B0603020202020204" pitchFamily="34" charset="0"/>
              </a:rPr>
              <a:t>A.2.2 </a:t>
            </a:r>
            <a:r>
              <a:rPr lang="en-GB" i="1" dirty="0" err="1">
                <a:latin typeface="Trebuchet MS" panose="020B0603020202020204" pitchFamily="34" charset="0"/>
              </a:rPr>
              <a:t>Proiecția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climatului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pentru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perioada</a:t>
            </a:r>
            <a:r>
              <a:rPr lang="en-GB" i="1" dirty="0">
                <a:latin typeface="Trebuchet MS" panose="020B0603020202020204" pitchFamily="34" charset="0"/>
              </a:rPr>
              <a:t> 2021-2030</a:t>
            </a:r>
          </a:p>
        </p:txBody>
      </p:sp>
    </p:spTree>
    <p:extLst>
      <p:ext uri="{BB962C8B-B14F-4D97-AF65-F5344CB8AC3E}">
        <p14:creationId xmlns:p14="http://schemas.microsoft.com/office/powerpoint/2010/main" val="2665422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8" name="Google Shape;443;p53">
            <a:extLst>
              <a:ext uri="{FF2B5EF4-FFF2-40B4-BE49-F238E27FC236}">
                <a16:creationId xmlns:a16="http://schemas.microsoft.com/office/drawing/2014/main" id="{07C19AEA-8E36-7A53-82D0-E39621CB1366}"/>
              </a:ext>
            </a:extLst>
          </p:cNvPr>
          <p:cNvGrpSpPr/>
          <p:nvPr/>
        </p:nvGrpSpPr>
        <p:grpSpPr>
          <a:xfrm>
            <a:off x="1940460" y="1410822"/>
            <a:ext cx="4805774" cy="3507124"/>
            <a:chOff x="2135115" y="482716"/>
            <a:chExt cx="7255697" cy="5546154"/>
          </a:xfrm>
        </p:grpSpPr>
        <p:sp>
          <p:nvSpPr>
            <p:cNvPr id="9" name="Google Shape;444;p53">
              <a:extLst>
                <a:ext uri="{FF2B5EF4-FFF2-40B4-BE49-F238E27FC236}">
                  <a16:creationId xmlns:a16="http://schemas.microsoft.com/office/drawing/2014/main" id="{322768A9-7340-CE8D-38F0-2FDD7872F914}"/>
                </a:ext>
              </a:extLst>
            </p:cNvPr>
            <p:cNvSpPr/>
            <p:nvPr/>
          </p:nvSpPr>
          <p:spPr>
            <a:xfrm>
              <a:off x="2135115" y="529771"/>
              <a:ext cx="2336800" cy="769257"/>
            </a:xfrm>
            <a:prstGeom prst="homePlate">
              <a:avLst>
                <a:gd name="adj" fmla="val 50000"/>
              </a:avLst>
            </a:prstGeom>
            <a:solidFill>
              <a:srgbClr val="F7CAAC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Identificarea hazardelor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445;p53">
              <a:extLst>
                <a:ext uri="{FF2B5EF4-FFF2-40B4-BE49-F238E27FC236}">
                  <a16:creationId xmlns:a16="http://schemas.microsoft.com/office/drawing/2014/main" id="{EBF53FD4-13DA-608B-2CCB-9458F7BBC0F2}"/>
                </a:ext>
              </a:extLst>
            </p:cNvPr>
            <p:cNvSpPr/>
            <p:nvPr/>
          </p:nvSpPr>
          <p:spPr>
            <a:xfrm>
              <a:off x="2135115" y="1703613"/>
              <a:ext cx="2336800" cy="769257"/>
            </a:xfrm>
            <a:prstGeom prst="homePlate">
              <a:avLst>
                <a:gd name="adj" fmla="val 50000"/>
              </a:avLst>
            </a:prstGeom>
            <a:solidFill>
              <a:srgbClr val="E4FB9B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Analiza interacțiunii hazardelor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446;p53">
              <a:extLst>
                <a:ext uri="{FF2B5EF4-FFF2-40B4-BE49-F238E27FC236}">
                  <a16:creationId xmlns:a16="http://schemas.microsoft.com/office/drawing/2014/main" id="{694E0716-5286-FD67-1E26-5BBBB28E64C1}"/>
                </a:ext>
              </a:extLst>
            </p:cNvPr>
            <p:cNvSpPr/>
            <p:nvPr/>
          </p:nvSpPr>
          <p:spPr>
            <a:xfrm>
              <a:off x="2148115" y="2894692"/>
              <a:ext cx="2336800" cy="769257"/>
            </a:xfrm>
            <a:prstGeom prst="homePlate">
              <a:avLst>
                <a:gd name="adj" fmla="val 50000"/>
              </a:avLst>
            </a:prstGeom>
            <a:solidFill>
              <a:srgbClr val="D0CECE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Analiza expunerii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447;p53">
              <a:extLst>
                <a:ext uri="{FF2B5EF4-FFF2-40B4-BE49-F238E27FC236}">
                  <a16:creationId xmlns:a16="http://schemas.microsoft.com/office/drawing/2014/main" id="{5D5D67E3-14B6-2FE3-DFE9-815FBFE57EA4}"/>
                </a:ext>
              </a:extLst>
            </p:cNvPr>
            <p:cNvSpPr/>
            <p:nvPr/>
          </p:nvSpPr>
          <p:spPr>
            <a:xfrm>
              <a:off x="2135115" y="4085771"/>
              <a:ext cx="2336800" cy="769257"/>
            </a:xfrm>
            <a:prstGeom prst="homePlate">
              <a:avLst>
                <a:gd name="adj" fmla="val 50000"/>
              </a:avLst>
            </a:prstGeom>
            <a:solidFill>
              <a:srgbClr val="AAD3EC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Analiza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vulnerabilității</a:t>
              </a:r>
              <a:endParaRPr sz="1100" dirty="0"/>
            </a:p>
          </p:txBody>
        </p:sp>
        <p:sp>
          <p:nvSpPr>
            <p:cNvPr id="19" name="Google Shape;448;p53">
              <a:extLst>
                <a:ext uri="{FF2B5EF4-FFF2-40B4-BE49-F238E27FC236}">
                  <a16:creationId xmlns:a16="http://schemas.microsoft.com/office/drawing/2014/main" id="{F5D6DB20-5EF6-34AD-8E9A-A3EA3D45B482}"/>
                </a:ext>
              </a:extLst>
            </p:cNvPr>
            <p:cNvSpPr/>
            <p:nvPr/>
          </p:nvSpPr>
          <p:spPr>
            <a:xfrm>
              <a:off x="2148115" y="5259613"/>
              <a:ext cx="2336800" cy="769257"/>
            </a:xfrm>
            <a:prstGeom prst="homePlate">
              <a:avLst>
                <a:gd name="adj" fmla="val 50000"/>
              </a:avLst>
            </a:prstGeom>
            <a:solidFill>
              <a:srgbClr val="6D9EED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Curba/harta riscului multi hazard</a:t>
              </a:r>
              <a:endParaRPr sz="1100"/>
            </a:p>
          </p:txBody>
        </p:sp>
        <p:sp>
          <p:nvSpPr>
            <p:cNvPr id="20" name="Google Shape;449;p53">
              <a:extLst>
                <a:ext uri="{FF2B5EF4-FFF2-40B4-BE49-F238E27FC236}">
                  <a16:creationId xmlns:a16="http://schemas.microsoft.com/office/drawing/2014/main" id="{E91F7604-21CB-9B48-0887-ADDFBE893274}"/>
                </a:ext>
              </a:extLst>
            </p:cNvPr>
            <p:cNvSpPr/>
            <p:nvPr/>
          </p:nvSpPr>
          <p:spPr>
            <a:xfrm>
              <a:off x="4760683" y="482716"/>
              <a:ext cx="4354287" cy="769257"/>
            </a:xfrm>
            <a:prstGeom prst="rect">
              <a:avLst/>
            </a:prstGeom>
            <a:solidFill>
              <a:srgbClr val="F7CAAC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hazardelor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naturale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care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influențează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o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anumită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zonă</a:t>
              </a: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450;p53">
              <a:extLst>
                <a:ext uri="{FF2B5EF4-FFF2-40B4-BE49-F238E27FC236}">
                  <a16:creationId xmlns:a16="http://schemas.microsoft.com/office/drawing/2014/main" id="{EA4F2DD7-9894-B736-0310-E9AAD6E07466}"/>
                </a:ext>
              </a:extLst>
            </p:cNvPr>
            <p:cNvSpPr/>
            <p:nvPr/>
          </p:nvSpPr>
          <p:spPr>
            <a:xfrm>
              <a:off x="4760685" y="1669823"/>
              <a:ext cx="2103058" cy="803047"/>
            </a:xfrm>
            <a:prstGeom prst="rect">
              <a:avLst/>
            </a:prstGeom>
            <a:solidFill>
              <a:srgbClr val="E4FB9B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Calcularea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amplorii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hazardelor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multiple</a:t>
              </a:r>
              <a:endParaRPr sz="1100" dirty="0"/>
            </a:p>
          </p:txBody>
        </p:sp>
        <p:sp>
          <p:nvSpPr>
            <p:cNvPr id="22" name="Google Shape;451;p53">
              <a:extLst>
                <a:ext uri="{FF2B5EF4-FFF2-40B4-BE49-F238E27FC236}">
                  <a16:creationId xmlns:a16="http://schemas.microsoft.com/office/drawing/2014/main" id="{E1C67E69-EDAF-230A-0396-3821B31EC471}"/>
                </a:ext>
              </a:extLst>
            </p:cNvPr>
            <p:cNvSpPr/>
            <p:nvPr/>
          </p:nvSpPr>
          <p:spPr>
            <a:xfrm>
              <a:off x="4760683" y="2861245"/>
              <a:ext cx="4354287" cy="769257"/>
            </a:xfrm>
            <a:prstGeom prst="rect">
              <a:avLst/>
            </a:prstGeom>
            <a:solidFill>
              <a:srgbClr val="D1DDB0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Identificarea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elementelor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expuse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acestor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hazarde</a:t>
              </a: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452;p53">
              <a:extLst>
                <a:ext uri="{FF2B5EF4-FFF2-40B4-BE49-F238E27FC236}">
                  <a16:creationId xmlns:a16="http://schemas.microsoft.com/office/drawing/2014/main" id="{F434BFC4-BB52-DB99-F507-2B8A9B4FDFE3}"/>
                </a:ext>
              </a:extLst>
            </p:cNvPr>
            <p:cNvSpPr/>
            <p:nvPr/>
          </p:nvSpPr>
          <p:spPr>
            <a:xfrm>
              <a:off x="4760684" y="4073753"/>
              <a:ext cx="4354286" cy="769257"/>
            </a:xfrm>
            <a:prstGeom prst="rect">
              <a:avLst/>
            </a:prstGeom>
            <a:solidFill>
              <a:srgbClr val="AAD3EC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Calcularea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pagubei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posibile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pentru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expunere</a:t>
              </a:r>
              <a:endParaRPr sz="1100" dirty="0"/>
            </a:p>
          </p:txBody>
        </p:sp>
        <p:sp>
          <p:nvSpPr>
            <p:cNvPr id="24" name="Google Shape;453;p53">
              <a:extLst>
                <a:ext uri="{FF2B5EF4-FFF2-40B4-BE49-F238E27FC236}">
                  <a16:creationId xmlns:a16="http://schemas.microsoft.com/office/drawing/2014/main" id="{F9DECE0E-86ED-E57A-7DC8-006C81BD474F}"/>
                </a:ext>
              </a:extLst>
            </p:cNvPr>
            <p:cNvSpPr/>
            <p:nvPr/>
          </p:nvSpPr>
          <p:spPr>
            <a:xfrm>
              <a:off x="4760684" y="5236026"/>
              <a:ext cx="4354286" cy="769257"/>
            </a:xfrm>
            <a:prstGeom prst="rect">
              <a:avLst/>
            </a:prstGeom>
            <a:solidFill>
              <a:srgbClr val="6D9EED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Realizearea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unei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curbe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harti</a:t>
              </a:r>
              <a:endParaRPr sz="1100" dirty="0"/>
            </a:p>
          </p:txBody>
        </p:sp>
        <p:sp>
          <p:nvSpPr>
            <p:cNvPr id="25" name="Google Shape;454;p53">
              <a:extLst>
                <a:ext uri="{FF2B5EF4-FFF2-40B4-BE49-F238E27FC236}">
                  <a16:creationId xmlns:a16="http://schemas.microsoft.com/office/drawing/2014/main" id="{0C029552-7037-3119-5817-F8064FFE1ED0}"/>
                </a:ext>
              </a:extLst>
            </p:cNvPr>
            <p:cNvSpPr/>
            <p:nvPr/>
          </p:nvSpPr>
          <p:spPr>
            <a:xfrm>
              <a:off x="6994372" y="1669822"/>
              <a:ext cx="2120600" cy="803047"/>
            </a:xfrm>
            <a:prstGeom prst="rect">
              <a:avLst/>
            </a:prstGeom>
            <a:solidFill>
              <a:srgbClr val="E4FB9B"/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Calcularea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probabilitatii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unor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1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hazarde</a:t>
              </a:r>
              <a:r>
                <a:rPr lang="en-GB" sz="1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multiple</a:t>
              </a:r>
              <a:endParaRPr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6" name="Google Shape;455;p53">
              <a:extLst>
                <a:ext uri="{FF2B5EF4-FFF2-40B4-BE49-F238E27FC236}">
                  <a16:creationId xmlns:a16="http://schemas.microsoft.com/office/drawing/2014/main" id="{EE89C440-55FF-D77A-DFEE-E955AC9B743B}"/>
                </a:ext>
              </a:extLst>
            </p:cNvPr>
            <p:cNvCxnSpPr/>
            <p:nvPr/>
          </p:nvCxnSpPr>
          <p:spPr>
            <a:xfrm>
              <a:off x="5964614" y="1251973"/>
              <a:ext cx="0" cy="40821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7" name="Google Shape;456;p53">
              <a:extLst>
                <a:ext uri="{FF2B5EF4-FFF2-40B4-BE49-F238E27FC236}">
                  <a16:creationId xmlns:a16="http://schemas.microsoft.com/office/drawing/2014/main" id="{D7A015A3-049B-3FE7-335C-A1752616F851}"/>
                </a:ext>
              </a:extLst>
            </p:cNvPr>
            <p:cNvCxnSpPr/>
            <p:nvPr/>
          </p:nvCxnSpPr>
          <p:spPr>
            <a:xfrm>
              <a:off x="5964614" y="2472869"/>
              <a:ext cx="0" cy="40821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8" name="Google Shape;457;p53">
              <a:extLst>
                <a:ext uri="{FF2B5EF4-FFF2-40B4-BE49-F238E27FC236}">
                  <a16:creationId xmlns:a16="http://schemas.microsoft.com/office/drawing/2014/main" id="{CE48D26D-B8E9-6240-77E5-8A4A00C833AA}"/>
                </a:ext>
              </a:extLst>
            </p:cNvPr>
            <p:cNvCxnSpPr/>
            <p:nvPr/>
          </p:nvCxnSpPr>
          <p:spPr>
            <a:xfrm>
              <a:off x="7022643" y="3677555"/>
              <a:ext cx="0" cy="40821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9" name="Google Shape;458;p53">
              <a:extLst>
                <a:ext uri="{FF2B5EF4-FFF2-40B4-BE49-F238E27FC236}">
                  <a16:creationId xmlns:a16="http://schemas.microsoft.com/office/drawing/2014/main" id="{1D504CDE-A74E-9CF9-6CD6-7BF2097698BA}"/>
                </a:ext>
              </a:extLst>
            </p:cNvPr>
            <p:cNvCxnSpPr/>
            <p:nvPr/>
          </p:nvCxnSpPr>
          <p:spPr>
            <a:xfrm>
              <a:off x="7036400" y="4827810"/>
              <a:ext cx="0" cy="40821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0" name="Google Shape;459;p53">
              <a:extLst>
                <a:ext uri="{FF2B5EF4-FFF2-40B4-BE49-F238E27FC236}">
                  <a16:creationId xmlns:a16="http://schemas.microsoft.com/office/drawing/2014/main" id="{E8F496A5-6536-8D63-2362-18518E61D988}"/>
                </a:ext>
              </a:extLst>
            </p:cNvPr>
            <p:cNvCxnSpPr/>
            <p:nvPr/>
          </p:nvCxnSpPr>
          <p:spPr>
            <a:xfrm>
              <a:off x="8032900" y="1261606"/>
              <a:ext cx="0" cy="40821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1" name="Google Shape;460;p53">
              <a:extLst>
                <a:ext uri="{FF2B5EF4-FFF2-40B4-BE49-F238E27FC236}">
                  <a16:creationId xmlns:a16="http://schemas.microsoft.com/office/drawing/2014/main" id="{582720A4-2758-1CA2-C839-9A9285A2A893}"/>
                </a:ext>
              </a:extLst>
            </p:cNvPr>
            <p:cNvCxnSpPr/>
            <p:nvPr/>
          </p:nvCxnSpPr>
          <p:spPr>
            <a:xfrm rot="10800000">
              <a:off x="9071426" y="5591624"/>
              <a:ext cx="319313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2" name="Google Shape;461;p53">
              <a:extLst>
                <a:ext uri="{FF2B5EF4-FFF2-40B4-BE49-F238E27FC236}">
                  <a16:creationId xmlns:a16="http://schemas.microsoft.com/office/drawing/2014/main" id="{E1997D24-674E-6AF5-8178-96224E29245B}"/>
                </a:ext>
              </a:extLst>
            </p:cNvPr>
            <p:cNvCxnSpPr/>
            <p:nvPr/>
          </p:nvCxnSpPr>
          <p:spPr>
            <a:xfrm rot="-5400000" flipH="1">
              <a:off x="7237712" y="3444946"/>
              <a:ext cx="3115200" cy="1191000"/>
            </a:xfrm>
            <a:prstGeom prst="bentConnector3">
              <a:avLst>
                <a:gd name="adj1" fmla="val 340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3" name="Google Shape;363;p44"/>
          <p:cNvSpPr/>
          <p:nvPr/>
        </p:nvSpPr>
        <p:spPr>
          <a:xfrm>
            <a:off x="1692385" y="1453965"/>
            <a:ext cx="5053800" cy="1327500"/>
          </a:xfrm>
          <a:prstGeom prst="bracePair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" name="Google Shape;36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2706" y="1982945"/>
            <a:ext cx="3652824" cy="283677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Dreptunghi 34"/>
          <p:cNvSpPr/>
          <p:nvPr/>
        </p:nvSpPr>
        <p:spPr>
          <a:xfrm>
            <a:off x="1393371" y="963374"/>
            <a:ext cx="10328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A.2: </a:t>
            </a:r>
            <a:r>
              <a:rPr lang="en-US" b="1" dirty="0" err="1">
                <a:latin typeface="Trebuchet MS" panose="020B0603020202020204" pitchFamily="34" charset="0"/>
              </a:rPr>
              <a:t>Analiza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a </a:t>
            </a:r>
            <a:r>
              <a:rPr lang="en-US" b="1" dirty="0" err="1">
                <a:latin typeface="Trebuchet MS" panose="020B0603020202020204" pitchFamily="34" charset="0"/>
              </a:rPr>
              <a:t>semnalului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schimbării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climei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în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municipiul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Satu</a:t>
            </a:r>
            <a:r>
              <a:rPr lang="en-US" b="1" dirty="0">
                <a:latin typeface="Trebuchet MS" panose="020B0603020202020204" pitchFamily="34" charset="0"/>
              </a:rPr>
              <a:t> Mare</a:t>
            </a:r>
          </a:p>
        </p:txBody>
      </p:sp>
      <p:sp>
        <p:nvSpPr>
          <p:cNvPr id="2" name="Dreptunghi 1"/>
          <p:cNvSpPr/>
          <p:nvPr/>
        </p:nvSpPr>
        <p:spPr>
          <a:xfrm>
            <a:off x="1534104" y="4974297"/>
            <a:ext cx="1042416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200"/>
              </a:spcBef>
            </a:pPr>
            <a:r>
              <a:rPr lang="en-GB" sz="1200" dirty="0" err="1">
                <a:latin typeface="Trebuchet MS" panose="020B0603020202020204" pitchFamily="34" charset="0"/>
              </a:rPr>
              <a:t>Pentru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evaluarea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riscului</a:t>
            </a:r>
            <a:r>
              <a:rPr lang="en-GB" sz="1200" dirty="0">
                <a:latin typeface="Trebuchet MS" panose="020B0603020202020204" pitchFamily="34" charset="0"/>
              </a:rPr>
              <a:t> in </a:t>
            </a:r>
            <a:r>
              <a:rPr lang="en-GB" sz="1200" dirty="0" err="1">
                <a:latin typeface="Trebuchet MS" panose="020B0603020202020204" pitchFamily="34" charset="0"/>
              </a:rPr>
              <a:t>contextul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unor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hazarde</a:t>
            </a:r>
            <a:r>
              <a:rPr lang="en-GB" sz="1200" dirty="0"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latin typeface="Trebuchet MS" panose="020B0603020202020204" pitchFamily="34" charset="0"/>
              </a:rPr>
              <a:t>există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cinci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componente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principale</a:t>
            </a:r>
            <a:r>
              <a:rPr lang="en-GB" sz="1200" dirty="0">
                <a:latin typeface="Trebuchet MS" panose="020B0603020202020204" pitchFamily="34" charset="0"/>
              </a:rPr>
              <a:t>: (1) </a:t>
            </a:r>
            <a:r>
              <a:rPr lang="en-GB" sz="1200" dirty="0" err="1">
                <a:latin typeface="Trebuchet MS" panose="020B0603020202020204" pitchFamily="34" charset="0"/>
              </a:rPr>
              <a:t>identificarea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hazardelor</a:t>
            </a:r>
            <a:r>
              <a:rPr lang="en-GB" sz="1200" dirty="0">
                <a:latin typeface="Trebuchet MS" panose="020B0603020202020204" pitchFamily="34" charset="0"/>
              </a:rPr>
              <a:t>: se </a:t>
            </a:r>
            <a:r>
              <a:rPr lang="en-GB" sz="1200" dirty="0" err="1">
                <a:latin typeface="Trebuchet MS" panose="020B0603020202020204" pitchFamily="34" charset="0"/>
              </a:rPr>
              <a:t>identifica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hazarde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naturale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influențează</a:t>
            </a:r>
            <a:r>
              <a:rPr lang="en-GB" sz="1200" dirty="0">
                <a:latin typeface="Trebuchet MS" panose="020B0603020202020204" pitchFamily="34" charset="0"/>
              </a:rPr>
              <a:t> o </a:t>
            </a:r>
            <a:r>
              <a:rPr lang="en-GB" sz="1200" dirty="0" err="1">
                <a:latin typeface="Trebuchet MS" panose="020B0603020202020204" pitchFamily="34" charset="0"/>
              </a:rPr>
              <a:t>anumită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zonă</a:t>
            </a:r>
            <a:r>
              <a:rPr lang="en-GB" sz="1200" dirty="0">
                <a:latin typeface="Trebuchet MS" panose="020B0603020202020204" pitchFamily="34" charset="0"/>
              </a:rPr>
              <a:t>; (2) </a:t>
            </a:r>
            <a:r>
              <a:rPr lang="en-GB" sz="1200" dirty="0" err="1">
                <a:latin typeface="Trebuchet MS" panose="020B0603020202020204" pitchFamily="34" charset="0"/>
              </a:rPr>
              <a:t>analiza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interacțiunii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hazardelor</a:t>
            </a:r>
            <a:r>
              <a:rPr lang="en-GB" sz="1200" dirty="0">
                <a:latin typeface="Trebuchet MS" panose="020B0603020202020204" pitchFamily="34" charset="0"/>
              </a:rPr>
              <a:t>: se </a:t>
            </a:r>
            <a:r>
              <a:rPr lang="en-GB" sz="1200" dirty="0" err="1">
                <a:latin typeface="Trebuchet MS" panose="020B0603020202020204" pitchFamily="34" charset="0"/>
              </a:rPr>
              <a:t>calculeaza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probabilitatea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și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amploarea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riscurilor</a:t>
            </a:r>
            <a:r>
              <a:rPr lang="en-GB" sz="1200" dirty="0">
                <a:latin typeface="Trebuchet MS" panose="020B0603020202020204" pitchFamily="34" charset="0"/>
              </a:rPr>
              <a:t> multiple care apar </a:t>
            </a:r>
            <a:r>
              <a:rPr lang="en-GB" sz="1200" dirty="0" err="1">
                <a:latin typeface="Trebuchet MS" panose="020B0603020202020204" pitchFamily="34" charset="0"/>
              </a:rPr>
              <a:t>împreună</a:t>
            </a:r>
            <a:r>
              <a:rPr lang="en-GB" sz="1200" dirty="0">
                <a:latin typeface="Trebuchet MS" panose="020B0603020202020204" pitchFamily="34" charset="0"/>
              </a:rPr>
              <a:t>; (3) </a:t>
            </a:r>
            <a:r>
              <a:rPr lang="en-GB" sz="1200" dirty="0" err="1">
                <a:latin typeface="Trebuchet MS" panose="020B0603020202020204" pitchFamily="34" charset="0"/>
              </a:rPr>
              <a:t>analiza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expunerii</a:t>
            </a:r>
            <a:r>
              <a:rPr lang="en-GB" sz="1200" dirty="0">
                <a:latin typeface="Trebuchet MS" panose="020B0603020202020204" pitchFamily="34" charset="0"/>
              </a:rPr>
              <a:t>: </a:t>
            </a:r>
            <a:r>
              <a:rPr lang="en-GB" sz="1200" dirty="0" err="1">
                <a:latin typeface="Trebuchet MS" panose="020B0603020202020204" pitchFamily="34" charset="0"/>
              </a:rPr>
              <a:t>identificarea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elementelor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expuse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acestor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hazarde</a:t>
            </a:r>
            <a:r>
              <a:rPr lang="en-GB" sz="1200" dirty="0">
                <a:latin typeface="Trebuchet MS" panose="020B0603020202020204" pitchFamily="34" charset="0"/>
              </a:rPr>
              <a:t>; (4) </a:t>
            </a:r>
            <a:r>
              <a:rPr lang="en-GB" sz="1200" dirty="0" err="1">
                <a:latin typeface="Trebuchet MS" panose="020B0603020202020204" pitchFamily="34" charset="0"/>
              </a:rPr>
              <a:t>analiza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vulnerabilității</a:t>
            </a:r>
            <a:r>
              <a:rPr lang="en-GB" sz="1200" dirty="0">
                <a:latin typeface="Trebuchet MS" panose="020B0603020202020204" pitchFamily="34" charset="0"/>
              </a:rPr>
              <a:t>: se </a:t>
            </a:r>
            <a:r>
              <a:rPr lang="en-GB" sz="1200" dirty="0" err="1">
                <a:latin typeface="Trebuchet MS" panose="020B0603020202020204" pitchFamily="34" charset="0"/>
              </a:rPr>
              <a:t>calculeaza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pierderea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posibilă</a:t>
            </a:r>
            <a:r>
              <a:rPr lang="en-GB" sz="1200" dirty="0">
                <a:latin typeface="Trebuchet MS" panose="020B0603020202020204" pitchFamily="34" charset="0"/>
              </a:rPr>
              <a:t> in </a:t>
            </a:r>
            <a:r>
              <a:rPr lang="en-GB" sz="1200" dirty="0" err="1">
                <a:latin typeface="Trebuchet MS" panose="020B0603020202020204" pitchFamily="34" charset="0"/>
              </a:rPr>
              <a:t>caz</a:t>
            </a:r>
            <a:r>
              <a:rPr lang="en-GB" sz="1200" dirty="0">
                <a:latin typeface="Trebuchet MS" panose="020B0603020202020204" pitchFamily="34" charset="0"/>
              </a:rPr>
              <a:t> de </a:t>
            </a:r>
            <a:r>
              <a:rPr lang="en-GB" sz="1200" dirty="0" err="1">
                <a:latin typeface="Trebuchet MS" panose="020B0603020202020204" pitchFamily="34" charset="0"/>
              </a:rPr>
              <a:t>expunere</a:t>
            </a:r>
            <a:r>
              <a:rPr lang="en-GB" sz="1200" dirty="0"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latin typeface="Trebuchet MS" panose="020B0603020202020204" pitchFamily="34" charset="0"/>
              </a:rPr>
              <a:t>în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condiții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cauzate</a:t>
            </a:r>
            <a:r>
              <a:rPr lang="en-GB" sz="1200" dirty="0">
                <a:latin typeface="Trebuchet MS" panose="020B0603020202020204" pitchFamily="34" charset="0"/>
              </a:rPr>
              <a:t> de </a:t>
            </a:r>
            <a:r>
              <a:rPr lang="en-GB" sz="1200" dirty="0" err="1">
                <a:latin typeface="Trebuchet MS" panose="020B0603020202020204" pitchFamily="34" charset="0"/>
              </a:rPr>
              <a:t>hazarde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individuale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sau</a:t>
            </a:r>
            <a:r>
              <a:rPr lang="en-GB" sz="1200" dirty="0">
                <a:latin typeface="Trebuchet MS" panose="020B0603020202020204" pitchFamily="34" charset="0"/>
              </a:rPr>
              <a:t> multiple de </a:t>
            </a:r>
            <a:r>
              <a:rPr lang="en-GB" sz="1200" dirty="0" err="1">
                <a:latin typeface="Trebuchet MS" panose="020B0603020202020204" pitchFamily="34" charset="0"/>
              </a:rPr>
              <a:t>amploare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variabilă</a:t>
            </a:r>
            <a:r>
              <a:rPr lang="en-GB" sz="1200" dirty="0">
                <a:latin typeface="Trebuchet MS" panose="020B0603020202020204" pitchFamily="34" charset="0"/>
              </a:rPr>
              <a:t>; </a:t>
            </a:r>
            <a:r>
              <a:rPr lang="en-GB" sz="1200" dirty="0" err="1">
                <a:latin typeface="Trebuchet MS" panose="020B0603020202020204" pitchFamily="34" charset="0"/>
              </a:rPr>
              <a:t>și</a:t>
            </a:r>
            <a:r>
              <a:rPr lang="en-GB" sz="1200" dirty="0">
                <a:latin typeface="Trebuchet MS" panose="020B0603020202020204" pitchFamily="34" charset="0"/>
              </a:rPr>
              <a:t> (5) </a:t>
            </a:r>
            <a:r>
              <a:rPr lang="en-GB" sz="1200" dirty="0" err="1">
                <a:latin typeface="Trebuchet MS" panose="020B0603020202020204" pitchFamily="34" charset="0"/>
              </a:rPr>
              <a:t>hartă</a:t>
            </a:r>
            <a:r>
              <a:rPr lang="en-GB" sz="1200" dirty="0">
                <a:latin typeface="Trebuchet MS" panose="020B0603020202020204" pitchFamily="34" charset="0"/>
              </a:rPr>
              <a:t> de </a:t>
            </a:r>
            <a:r>
              <a:rPr lang="en-GB" sz="1200" dirty="0" err="1">
                <a:latin typeface="Trebuchet MS" panose="020B0603020202020204" pitchFamily="34" charset="0"/>
              </a:rPr>
              <a:t>risc</a:t>
            </a:r>
            <a:r>
              <a:rPr lang="en-GB" sz="1200" dirty="0">
                <a:latin typeface="Trebuchet MS" panose="020B0603020202020204" pitchFamily="34" charset="0"/>
              </a:rPr>
              <a:t> la </a:t>
            </a:r>
            <a:r>
              <a:rPr lang="en-GB" sz="1200" dirty="0" err="1">
                <a:latin typeface="Trebuchet MS" panose="020B0603020202020204" pitchFamily="34" charset="0"/>
              </a:rPr>
              <a:t>hazarde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pentru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regiunea</a:t>
            </a:r>
            <a:r>
              <a:rPr lang="en-GB" sz="1200" dirty="0">
                <a:latin typeface="Trebuchet MS" panose="020B0603020202020204" pitchFamily="34" charset="0"/>
              </a:rPr>
              <a:t> de </a:t>
            </a:r>
            <a:r>
              <a:rPr lang="en-GB" sz="1200" dirty="0" err="1">
                <a:latin typeface="Trebuchet MS" panose="020B0603020202020204" pitchFamily="34" charset="0"/>
              </a:rPr>
              <a:t>studiu</a:t>
            </a:r>
            <a:r>
              <a:rPr lang="en-GB" sz="1200" dirty="0">
                <a:latin typeface="Trebuchet MS" panose="020B0603020202020204" pitchFamily="34" charset="0"/>
              </a:rPr>
              <a:t> care </a:t>
            </a:r>
            <a:r>
              <a:rPr lang="en-GB" sz="1200" dirty="0" err="1">
                <a:latin typeface="Trebuchet MS" panose="020B0603020202020204" pitchFamily="34" charset="0"/>
              </a:rPr>
              <a:t>arata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distributia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spatiala</a:t>
            </a:r>
            <a:r>
              <a:rPr lang="en-GB" sz="1200" dirty="0">
                <a:latin typeface="Trebuchet MS" panose="020B0603020202020204" pitchFamily="34" charset="0"/>
              </a:rPr>
              <a:t> a </a:t>
            </a:r>
            <a:r>
              <a:rPr lang="en-GB" sz="1200" dirty="0" err="1">
                <a:latin typeface="Trebuchet MS" panose="020B0603020202020204" pitchFamily="34" charset="0"/>
              </a:rPr>
              <a:t>pericolelor</a:t>
            </a:r>
            <a:r>
              <a:rPr lang="en-GB" sz="1200" dirty="0"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latin typeface="Trebuchet MS" panose="020B0603020202020204" pitchFamily="34" charset="0"/>
              </a:rPr>
              <a:t>individuale</a:t>
            </a:r>
            <a:r>
              <a:rPr lang="en-GB" sz="12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8286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Dreptunghi 7"/>
          <p:cNvSpPr/>
          <p:nvPr/>
        </p:nvSpPr>
        <p:spPr>
          <a:xfrm>
            <a:off x="1393371" y="867562"/>
            <a:ext cx="10328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A.2: </a:t>
            </a:r>
            <a:r>
              <a:rPr lang="en-US" b="1" dirty="0" err="1">
                <a:latin typeface="Trebuchet MS" panose="020B0603020202020204" pitchFamily="34" charset="0"/>
              </a:rPr>
              <a:t>Analiza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a </a:t>
            </a:r>
            <a:r>
              <a:rPr lang="en-US" b="1" dirty="0" err="1">
                <a:latin typeface="Trebuchet MS" panose="020B0603020202020204" pitchFamily="34" charset="0"/>
              </a:rPr>
              <a:t>semnalului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schimbării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climei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în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municipiul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Satu</a:t>
            </a:r>
            <a:r>
              <a:rPr lang="en-US" b="1" dirty="0">
                <a:latin typeface="Trebuchet MS" panose="020B0603020202020204" pitchFamily="34" charset="0"/>
              </a:rPr>
              <a:t> Mare</a:t>
            </a:r>
          </a:p>
        </p:txBody>
      </p:sp>
      <p:pic>
        <p:nvPicPr>
          <p:cNvPr id="9" name="Google Shape;381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5010" y="1461650"/>
            <a:ext cx="4504621" cy="358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80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55284" y="1300426"/>
            <a:ext cx="3322404" cy="41321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reptunghi 1"/>
          <p:cNvSpPr/>
          <p:nvPr/>
        </p:nvSpPr>
        <p:spPr>
          <a:xfrm>
            <a:off x="2467023" y="5521353"/>
            <a:ext cx="8888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rebuchet MS" panose="020B0603020202020204" pitchFamily="34" charset="0"/>
              </a:rPr>
              <a:t>The European Climate Risk Typology (</a:t>
            </a:r>
            <a:r>
              <a:rPr lang="en-US" sz="1200" b="1" dirty="0">
                <a:latin typeface="Trebuchet MS" panose="020B0603020202020204" pitchFamily="34" charset="0"/>
                <a:hlinkClick r:id="rId9"/>
              </a:rPr>
              <a:t>http://european-crt.org/index.html</a:t>
            </a:r>
            <a:r>
              <a:rPr lang="en-US" sz="1200" b="1" dirty="0">
                <a:latin typeface="Trebuchet MS" panose="020B0603020202020204" pitchFamily="34" charset="0"/>
              </a:rPr>
              <a:t>), </a:t>
            </a:r>
            <a:r>
              <a:rPr lang="en-US" sz="1200" b="1" dirty="0" err="1">
                <a:latin typeface="Trebuchet MS" panose="020B0603020202020204" pitchFamily="34" charset="0"/>
              </a:rPr>
              <a:t>dezvoltat</a:t>
            </a:r>
            <a:r>
              <a:rPr lang="en-US" sz="1200" b="1" dirty="0">
                <a:latin typeface="Trebuchet MS" panose="020B0603020202020204" pitchFamily="34" charset="0"/>
              </a:rPr>
              <a:t> in </a:t>
            </a:r>
            <a:r>
              <a:rPr lang="en-US" sz="1200" b="1" dirty="0" err="1">
                <a:latin typeface="Trebuchet MS" panose="020B0603020202020204" pitchFamily="34" charset="0"/>
              </a:rPr>
              <a:t>cadrul</a:t>
            </a:r>
            <a:r>
              <a:rPr lang="en-US" sz="1200" b="1" dirty="0">
                <a:latin typeface="Trebuchet MS" panose="020B0603020202020204" pitchFamily="34" charset="0"/>
              </a:rPr>
              <a:t> </a:t>
            </a:r>
            <a:r>
              <a:rPr lang="en-US" sz="1200" b="1" dirty="0" err="1">
                <a:latin typeface="Trebuchet MS" panose="020B0603020202020204" pitchFamily="34" charset="0"/>
              </a:rPr>
              <a:t>proiectului</a:t>
            </a:r>
            <a:r>
              <a:rPr lang="en-US" sz="1200" b="1" dirty="0">
                <a:latin typeface="Trebuchet MS" panose="020B0603020202020204" pitchFamily="34" charset="0"/>
              </a:rPr>
              <a:t> European RESIN</a:t>
            </a:r>
            <a:r>
              <a:rPr lang="en-US" sz="1200" dirty="0">
                <a:latin typeface="Trebuchet MS" panose="020B0603020202020204" pitchFamily="34" charset="0"/>
              </a:rPr>
              <a:t>- </a:t>
            </a:r>
            <a:r>
              <a:rPr lang="en-US" sz="1200" dirty="0" err="1">
                <a:latin typeface="Trebuchet MS" panose="020B0603020202020204" pitchFamily="34" charset="0"/>
              </a:rPr>
              <a:t>sprijină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strategia</a:t>
            </a:r>
            <a:r>
              <a:rPr lang="en-US" sz="1200" dirty="0"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latin typeface="Trebuchet MS" panose="020B0603020202020204" pitchFamily="34" charset="0"/>
              </a:rPr>
              <a:t>planificarea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și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acțiunea</a:t>
            </a:r>
            <a:r>
              <a:rPr lang="en-US" sz="1200" dirty="0">
                <a:latin typeface="Trebuchet MS" panose="020B0603020202020204" pitchFamily="34" charset="0"/>
              </a:rPr>
              <a:t> de </a:t>
            </a:r>
            <a:r>
              <a:rPr lang="en-US" sz="1200" dirty="0" err="1">
                <a:latin typeface="Trebuchet MS" panose="020B0603020202020204" pitchFamily="34" charset="0"/>
              </a:rPr>
              <a:t>adaptare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și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reziliență</a:t>
            </a:r>
            <a:r>
              <a:rPr lang="en-US" sz="1200" dirty="0"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latin typeface="Trebuchet MS" panose="020B0603020202020204" pitchFamily="34" charset="0"/>
              </a:rPr>
              <a:t>oferind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utilizatorilor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mijloacele</a:t>
            </a:r>
            <a:r>
              <a:rPr lang="en-US" sz="1200" dirty="0">
                <a:latin typeface="Trebuchet MS" panose="020B0603020202020204" pitchFamily="34" charset="0"/>
              </a:rPr>
              <a:t> de a </a:t>
            </a:r>
            <a:r>
              <a:rPr lang="en-US" sz="1200" dirty="0" err="1">
                <a:latin typeface="Trebuchet MS" panose="020B0603020202020204" pitchFamily="34" charset="0"/>
              </a:rPr>
              <a:t>vizualiza</a:t>
            </a:r>
            <a:r>
              <a:rPr lang="en-US" sz="1200" dirty="0"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latin typeface="Trebuchet MS" panose="020B0603020202020204" pitchFamily="34" charset="0"/>
              </a:rPr>
              <a:t>descrie</a:t>
            </a:r>
            <a:r>
              <a:rPr lang="en-US" sz="1200" dirty="0">
                <a:latin typeface="Trebuchet MS" panose="020B0603020202020204" pitchFamily="34" charset="0"/>
              </a:rPr>
              <a:t>, </a:t>
            </a:r>
            <a:r>
              <a:rPr lang="en-US" sz="1200" dirty="0" err="1">
                <a:latin typeface="Trebuchet MS" panose="020B0603020202020204" pitchFamily="34" charset="0"/>
              </a:rPr>
              <a:t>compara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și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analiza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riscul</a:t>
            </a:r>
            <a:r>
              <a:rPr lang="en-US" sz="1200" dirty="0">
                <a:latin typeface="Trebuchet MS" panose="020B0603020202020204" pitchFamily="34" charset="0"/>
              </a:rPr>
              <a:t> climatic </a:t>
            </a:r>
            <a:r>
              <a:rPr lang="en-US" sz="1200" dirty="0" err="1">
                <a:latin typeface="Trebuchet MS" panose="020B0603020202020204" pitchFamily="34" charset="0"/>
              </a:rPr>
              <a:t>în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orașele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și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regiunile</a:t>
            </a:r>
            <a:r>
              <a:rPr lang="en-US" sz="1200" dirty="0">
                <a:latin typeface="Trebuchet MS" panose="020B0603020202020204" pitchFamily="34" charset="0"/>
              </a:rPr>
              <a:t> </a:t>
            </a:r>
            <a:r>
              <a:rPr lang="en-US" sz="1200" dirty="0" err="1">
                <a:latin typeface="Trebuchet MS" panose="020B0603020202020204" pitchFamily="34" charset="0"/>
              </a:rPr>
              <a:t>europene</a:t>
            </a:r>
            <a:r>
              <a:rPr lang="en-US" sz="12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79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606731" y="932458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A.3. </a:t>
            </a:r>
            <a:r>
              <a:rPr lang="en-US" b="1" dirty="0" err="1">
                <a:latin typeface="Trebuchet MS" panose="020B0603020202020204" pitchFamily="34" charset="0"/>
              </a:rPr>
              <a:t>Evaluarea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riscurilor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vulnerabilităților</a:t>
            </a:r>
            <a:r>
              <a:rPr lang="en-US" b="1" dirty="0">
                <a:latin typeface="Trebuchet MS" panose="020B060302020202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</a:rPr>
              <a:t>schimbările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climatice</a:t>
            </a:r>
            <a:endParaRPr lang="en-US" b="1" dirty="0">
              <a:latin typeface="Trebuchet MS" panose="020B0603020202020204" pitchFamily="34" charset="0"/>
            </a:endParaRPr>
          </a:p>
        </p:txBody>
      </p:sp>
      <p:pic>
        <p:nvPicPr>
          <p:cNvPr id="9" name="Google Shape;421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4839" y="2321864"/>
            <a:ext cx="4888177" cy="299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8F14FDF-484F-EEA3-1CA1-EFDC57F58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336" y="2501325"/>
            <a:ext cx="4876340" cy="297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reptunghi 2"/>
          <p:cNvSpPr/>
          <p:nvPr/>
        </p:nvSpPr>
        <p:spPr>
          <a:xfrm>
            <a:off x="1834840" y="5633618"/>
            <a:ext cx="9468886" cy="567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cadrul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acestei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activități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identifica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indicatori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calitativi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cantitativi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care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descriu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vulnerabilitățile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urbane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asociate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hazardelor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,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pe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baza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cărora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se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vor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evalua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riscurile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la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schimbarile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GB" sz="1400" dirty="0" err="1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climatice</a:t>
            </a:r>
            <a:r>
              <a:rPr lang="en-GB" sz="1400" dirty="0">
                <a:solidFill>
                  <a:schemeClr val="dk1"/>
                </a:solidFill>
                <a:latin typeface="Trebuchet MS" panose="020B0603020202020204" pitchFamily="34" charset="0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2CE15-62BB-E745-026B-EFE7BBAF912F}"/>
              </a:ext>
            </a:extLst>
          </p:cNvPr>
          <p:cNvSpPr txBox="1"/>
          <p:nvPr/>
        </p:nvSpPr>
        <p:spPr>
          <a:xfrm>
            <a:off x="1927809" y="1260432"/>
            <a:ext cx="8920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>
                <a:latin typeface="Trebuchet MS" panose="020B0603020202020204" pitchFamily="34" charset="0"/>
              </a:rPr>
              <a:t>A.3.1 </a:t>
            </a:r>
            <a:r>
              <a:rPr lang="en-GB" i="1" dirty="0" err="1">
                <a:latin typeface="Trebuchet MS" panose="020B0603020202020204" pitchFamily="34" charset="0"/>
              </a:rPr>
              <a:t>Identificarea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sectoarelor</a:t>
            </a:r>
            <a:r>
              <a:rPr lang="en-GB" i="1" dirty="0">
                <a:latin typeface="Trebuchet MS" panose="020B0603020202020204" pitchFamily="34" charset="0"/>
              </a:rPr>
              <a:t> de </a:t>
            </a:r>
            <a:r>
              <a:rPr lang="en-GB" i="1" dirty="0" err="1">
                <a:latin typeface="Trebuchet MS" panose="020B0603020202020204" pitchFamily="34" charset="0"/>
              </a:rPr>
              <a:t>activitate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și</a:t>
            </a:r>
            <a:r>
              <a:rPr lang="en-GB" i="1" dirty="0">
                <a:latin typeface="Trebuchet MS" panose="020B0603020202020204" pitchFamily="34" charset="0"/>
              </a:rPr>
              <a:t> a </a:t>
            </a:r>
            <a:r>
              <a:rPr lang="en-GB" i="1" dirty="0" err="1">
                <a:latin typeface="Trebuchet MS" panose="020B0603020202020204" pitchFamily="34" charset="0"/>
              </a:rPr>
              <a:t>zonelor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vulnerabile</a:t>
            </a:r>
            <a:endParaRPr lang="en-GB" i="1" dirty="0">
              <a:latin typeface="Trebuchet MS" panose="020B0603020202020204" pitchFamily="34" charset="0"/>
            </a:endParaRPr>
          </a:p>
          <a:p>
            <a:r>
              <a:rPr lang="en-GB" i="1" dirty="0">
                <a:latin typeface="Trebuchet MS" panose="020B0603020202020204" pitchFamily="34" charset="0"/>
              </a:rPr>
              <a:t>A.3.2 </a:t>
            </a:r>
            <a:r>
              <a:rPr lang="en-GB" i="1" dirty="0" err="1">
                <a:latin typeface="Trebuchet MS" panose="020B0603020202020204" pitchFamily="34" charset="0"/>
              </a:rPr>
              <a:t>Prioritizarea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sectoarelor</a:t>
            </a:r>
            <a:r>
              <a:rPr lang="en-GB" i="1" dirty="0">
                <a:latin typeface="Trebuchet MS" panose="020B0603020202020204" pitchFamily="34" charset="0"/>
              </a:rPr>
              <a:t> de </a:t>
            </a:r>
            <a:r>
              <a:rPr lang="en-GB" i="1" dirty="0" err="1">
                <a:latin typeface="Trebuchet MS" panose="020B0603020202020204" pitchFamily="34" charset="0"/>
              </a:rPr>
              <a:t>adaptare</a:t>
            </a:r>
            <a:endParaRPr lang="en-GB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139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396407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A.3. </a:t>
            </a:r>
            <a:r>
              <a:rPr lang="en-US" b="1" dirty="0" err="1">
                <a:latin typeface="Trebuchet MS" panose="020B0603020202020204" pitchFamily="34" charset="0"/>
              </a:rPr>
              <a:t>Evaluarea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riscurilor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vulnerabilităților</a:t>
            </a:r>
            <a:r>
              <a:rPr lang="en-US" b="1" dirty="0">
                <a:latin typeface="Trebuchet MS" panose="020B060302020202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</a:rPr>
              <a:t>schimbările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climatice</a:t>
            </a:r>
            <a:endParaRPr lang="en-US" b="1" dirty="0">
              <a:latin typeface="Trebuchet MS" panose="020B0603020202020204" pitchFamily="34" charset="0"/>
            </a:endParaRPr>
          </a:p>
        </p:txBody>
      </p:sp>
      <p:pic>
        <p:nvPicPr>
          <p:cNvPr id="9" name="Google Shape;469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6436" y="1584396"/>
            <a:ext cx="5257304" cy="127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0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63673" y="3424983"/>
            <a:ext cx="5945149" cy="29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reptunghi 2"/>
          <p:cNvSpPr/>
          <p:nvPr/>
        </p:nvSpPr>
        <p:spPr>
          <a:xfrm>
            <a:off x="1576251" y="2301932"/>
            <a:ext cx="4199315" cy="2900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Trebuchet MS" panose="020B0603020202020204" pitchFamily="34" charset="0"/>
              </a:rPr>
              <a:t>Vulnerabilitatea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reprezintă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măsura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în</a:t>
            </a:r>
            <a:r>
              <a:rPr lang="en-GB" sz="1600" i="1" dirty="0">
                <a:latin typeface="Trebuchet MS" panose="020B0603020202020204" pitchFamily="34" charset="0"/>
              </a:rPr>
              <a:t> care un </a:t>
            </a:r>
            <a:r>
              <a:rPr lang="en-GB" sz="1600" i="1" dirty="0" err="1">
                <a:latin typeface="Trebuchet MS" panose="020B0603020202020204" pitchFamily="34" charset="0"/>
              </a:rPr>
              <a:t>sistem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poate</a:t>
            </a:r>
            <a:r>
              <a:rPr lang="en-GB" sz="1600" i="1" dirty="0">
                <a:latin typeface="Trebuchet MS" panose="020B0603020202020204" pitchFamily="34" charset="0"/>
              </a:rPr>
              <a:t> fi </a:t>
            </a:r>
            <a:r>
              <a:rPr lang="en-GB" sz="1600" i="1" dirty="0" err="1">
                <a:latin typeface="Trebuchet MS" panose="020B0603020202020204" pitchFamily="34" charset="0"/>
              </a:rPr>
              <a:t>afectat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în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urma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impactului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unui</a:t>
            </a:r>
            <a:r>
              <a:rPr lang="en-GB" sz="1600" i="1" dirty="0">
                <a:latin typeface="Trebuchet MS" panose="020B0603020202020204" pitchFamily="34" charset="0"/>
              </a:rPr>
              <a:t> hazard </a:t>
            </a:r>
            <a:r>
              <a:rPr lang="en-GB" sz="1600" i="1" dirty="0" err="1">
                <a:latin typeface="Trebuchet MS" panose="020B0603020202020204" pitchFamily="34" charset="0"/>
              </a:rPr>
              <a:t>și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cuprinde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totalitatea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condiţiilor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fizice</a:t>
            </a:r>
            <a:r>
              <a:rPr lang="en-GB" sz="1600" i="1" dirty="0">
                <a:latin typeface="Trebuchet MS" panose="020B0603020202020204" pitchFamily="34" charset="0"/>
              </a:rPr>
              <a:t>, </a:t>
            </a:r>
            <a:r>
              <a:rPr lang="en-GB" sz="1600" i="1" dirty="0" err="1">
                <a:latin typeface="Trebuchet MS" panose="020B0603020202020204" pitchFamily="34" charset="0"/>
              </a:rPr>
              <a:t>sociale</a:t>
            </a:r>
            <a:r>
              <a:rPr lang="en-GB" sz="1600" i="1" dirty="0">
                <a:latin typeface="Trebuchet MS" panose="020B0603020202020204" pitchFamily="34" charset="0"/>
              </a:rPr>
              <a:t>, </a:t>
            </a:r>
            <a:r>
              <a:rPr lang="en-GB" sz="1600" i="1" dirty="0" err="1">
                <a:latin typeface="Trebuchet MS" panose="020B0603020202020204" pitchFamily="34" charset="0"/>
              </a:rPr>
              <a:t>economice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și</a:t>
            </a:r>
            <a:r>
              <a:rPr lang="en-GB" sz="1600" i="1" dirty="0">
                <a:latin typeface="Trebuchet MS" panose="020B0603020202020204" pitchFamily="34" charset="0"/>
              </a:rPr>
              <a:t> de </a:t>
            </a:r>
            <a:r>
              <a:rPr lang="en-GB" sz="1600" i="1" dirty="0" err="1">
                <a:latin typeface="Trebuchet MS" panose="020B0603020202020204" pitchFamily="34" charset="0"/>
              </a:rPr>
              <a:t>mediu</a:t>
            </a:r>
            <a:r>
              <a:rPr lang="en-GB" sz="1600" i="1" dirty="0">
                <a:latin typeface="Trebuchet MS" panose="020B0603020202020204" pitchFamily="34" charset="0"/>
              </a:rPr>
              <a:t> care </a:t>
            </a:r>
            <a:r>
              <a:rPr lang="en-GB" sz="1600" i="1" dirty="0" err="1">
                <a:latin typeface="Trebuchet MS" panose="020B0603020202020204" pitchFamily="34" charset="0"/>
              </a:rPr>
              <a:t>mărește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susceptibilitatea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sistemului</a:t>
            </a:r>
            <a:r>
              <a:rPr lang="en-GB" sz="1600" i="1" dirty="0">
                <a:latin typeface="Trebuchet MS" panose="020B0603020202020204" pitchFamily="34" charset="0"/>
              </a:rPr>
              <a:t> respective</a:t>
            </a:r>
          </a:p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1600" dirty="0" err="1">
                <a:latin typeface="Trebuchet MS" panose="020B0603020202020204" pitchFamily="34" charset="0"/>
              </a:rPr>
              <a:t>Aceasta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este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descrisa</a:t>
            </a:r>
            <a:r>
              <a:rPr lang="en-GB" sz="1600" dirty="0">
                <a:latin typeface="Trebuchet MS" panose="020B0603020202020204" pitchFamily="34" charset="0"/>
              </a:rPr>
              <a:t> ca o </a:t>
            </a:r>
            <a:r>
              <a:rPr lang="en-GB" sz="1600" dirty="0" err="1">
                <a:latin typeface="Trebuchet MS" panose="020B0603020202020204" pitchFamily="34" charset="0"/>
              </a:rPr>
              <a:t>funcție</a:t>
            </a:r>
            <a:r>
              <a:rPr lang="en-GB" sz="1600" dirty="0">
                <a:latin typeface="Trebuchet MS" panose="020B0603020202020204" pitchFamily="34" charset="0"/>
              </a:rPr>
              <a:t> a </a:t>
            </a:r>
            <a:r>
              <a:rPr lang="en-GB" sz="1600" dirty="0" err="1">
                <a:latin typeface="Trebuchet MS" panose="020B0603020202020204" pitchFamily="34" charset="0"/>
              </a:rPr>
              <a:t>indicilor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expunere</a:t>
            </a:r>
            <a:r>
              <a:rPr lang="en-GB" sz="1600" dirty="0">
                <a:latin typeface="Trebuchet MS" panose="020B0603020202020204" pitchFamily="34" charset="0"/>
              </a:rPr>
              <a:t>, </a:t>
            </a:r>
            <a:r>
              <a:rPr lang="en-GB" sz="1600" dirty="0" err="1">
                <a:latin typeface="Trebuchet MS" panose="020B0603020202020204" pitchFamily="34" charset="0"/>
              </a:rPr>
              <a:t>sensibilitate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capacitate de </a:t>
            </a:r>
            <a:r>
              <a:rPr lang="en-GB" sz="1600" dirty="0" err="1">
                <a:latin typeface="Trebuchet MS" panose="020B0603020202020204" pitchFamily="34" charset="0"/>
              </a:rPr>
              <a:t>adaptare</a:t>
            </a:r>
            <a:r>
              <a:rPr lang="en-GB" sz="1600" dirty="0">
                <a:latin typeface="Trebuchet MS" panose="020B0603020202020204" pitchFamily="34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80512-8543-389B-DBDB-931D0D417735}"/>
              </a:ext>
            </a:extLst>
          </p:cNvPr>
          <p:cNvSpPr txBox="1"/>
          <p:nvPr/>
        </p:nvSpPr>
        <p:spPr>
          <a:xfrm>
            <a:off x="6244372" y="2963318"/>
            <a:ext cx="6094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 dirty="0" err="1">
                <a:latin typeface="Trebuchet MS" panose="020B0603020202020204" pitchFamily="34" charset="0"/>
              </a:rPr>
              <a:t>Pașii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principali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pentru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agregarea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componentelor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principale</a:t>
            </a:r>
            <a:r>
              <a:rPr lang="en-GB" sz="1200" i="1" dirty="0">
                <a:latin typeface="Trebuchet MS" panose="020B0603020202020204" pitchFamily="34" charset="0"/>
              </a:rPr>
              <a:t> in </a:t>
            </a:r>
            <a:r>
              <a:rPr lang="en-GB" sz="1200" i="1" dirty="0" err="1">
                <a:latin typeface="Trebuchet MS" panose="020B0603020202020204" pitchFamily="34" charset="0"/>
              </a:rPr>
              <a:t>evaluarea</a:t>
            </a:r>
            <a:r>
              <a:rPr lang="en-GB" sz="1200" i="1" dirty="0">
                <a:latin typeface="Trebuchet MS" panose="020B0603020202020204" pitchFamily="34" charset="0"/>
              </a:rPr>
              <a:t> </a:t>
            </a:r>
            <a:r>
              <a:rPr lang="en-GB" sz="1200" i="1" dirty="0" err="1">
                <a:latin typeface="Trebuchet MS" panose="020B0603020202020204" pitchFamily="34" charset="0"/>
              </a:rPr>
              <a:t>vulnerabilității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4141908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A.3. </a:t>
            </a:r>
            <a:r>
              <a:rPr lang="en-US" b="1" dirty="0" err="1">
                <a:latin typeface="Trebuchet MS" panose="020B0603020202020204" pitchFamily="34" charset="0"/>
              </a:rPr>
              <a:t>Evaluarea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riscurilor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vulnerabilităților</a:t>
            </a:r>
            <a:r>
              <a:rPr lang="en-US" b="1" dirty="0">
                <a:latin typeface="Trebuchet MS" panose="020B060302020202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</a:rPr>
              <a:t>schimbările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climatice</a:t>
            </a:r>
            <a:endParaRPr lang="en-US" b="1" dirty="0">
              <a:latin typeface="Trebuchet MS" panose="020B0603020202020204" pitchFamily="34" charset="0"/>
            </a:endParaRPr>
          </a:p>
        </p:txBody>
      </p:sp>
      <p:pic>
        <p:nvPicPr>
          <p:cNvPr id="17" name="Google Shape;476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48051" y="1631559"/>
            <a:ext cx="3990150" cy="306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79;p55"/>
          <p:cNvSpPr txBox="1"/>
          <p:nvPr/>
        </p:nvSpPr>
        <p:spPr>
          <a:xfrm>
            <a:off x="6299191" y="1869511"/>
            <a:ext cx="5245227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latin typeface="Trebuchet MS" panose="020B0603020202020204" pitchFamily="34" charset="0"/>
              </a:rPr>
              <a:t>Evaluarea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vulnerabilității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reprezinta</a:t>
            </a:r>
            <a:r>
              <a:rPr lang="en-GB" dirty="0">
                <a:latin typeface="Trebuchet MS" panose="020B0603020202020204" pitchFamily="34" charset="0"/>
              </a:rPr>
              <a:t> un pas </a:t>
            </a:r>
            <a:r>
              <a:rPr lang="en-GB" dirty="0" err="1">
                <a:latin typeface="Trebuchet MS" panose="020B0603020202020204" pitchFamily="34" charset="0"/>
              </a:rPr>
              <a:t>preliminar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pentru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viitoarea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evaluare</a:t>
            </a:r>
            <a:r>
              <a:rPr lang="en-GB" dirty="0">
                <a:latin typeface="Trebuchet MS" panose="020B0603020202020204" pitchFamily="34" charset="0"/>
              </a:rPr>
              <a:t> a </a:t>
            </a:r>
            <a:r>
              <a:rPr lang="en-GB" dirty="0" err="1">
                <a:latin typeface="Trebuchet MS" panose="020B0603020202020204" pitchFamily="34" charset="0"/>
              </a:rPr>
              <a:t>riscurilor</a:t>
            </a:r>
            <a:r>
              <a:rPr lang="en-GB" dirty="0">
                <a:latin typeface="Trebuchet MS" panose="020B0603020202020204" pitchFamily="34" charset="0"/>
              </a:rPr>
              <a:t>: </a:t>
            </a:r>
            <a:r>
              <a:rPr lang="en-GB" i="1" dirty="0" err="1">
                <a:latin typeface="Trebuchet MS" panose="020B0603020202020204" pitchFamily="34" charset="0"/>
              </a:rPr>
              <a:t>prin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determinarea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vulnerabilității</a:t>
            </a:r>
            <a:r>
              <a:rPr lang="en-GB" i="1" dirty="0">
                <a:latin typeface="Trebuchet MS" panose="020B0603020202020204" pitchFamily="34" charset="0"/>
              </a:rPr>
              <a:t> se </a:t>
            </a:r>
            <a:r>
              <a:rPr lang="en-GB" i="1" dirty="0" err="1">
                <a:latin typeface="Trebuchet MS" panose="020B0603020202020204" pitchFamily="34" charset="0"/>
              </a:rPr>
              <a:t>poate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efectua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evaluarea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riscurilor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pentru</a:t>
            </a:r>
            <a:r>
              <a:rPr lang="en-GB" i="1" dirty="0">
                <a:latin typeface="Trebuchet MS" panose="020B0603020202020204" pitchFamily="34" charset="0"/>
              </a:rPr>
              <a:t> un </a:t>
            </a:r>
            <a:r>
              <a:rPr lang="en-GB" i="1" dirty="0" err="1">
                <a:latin typeface="Trebuchet MS" panose="020B0603020202020204" pitchFamily="34" charset="0"/>
              </a:rPr>
              <a:t>anumit</a:t>
            </a:r>
            <a:r>
              <a:rPr lang="en-GB" i="1" dirty="0">
                <a:latin typeface="Trebuchet MS" panose="020B0603020202020204" pitchFamily="34" charset="0"/>
              </a:rPr>
              <a:t> tip de impact la care </a:t>
            </a:r>
            <a:r>
              <a:rPr lang="en-GB" i="1" dirty="0" err="1">
                <a:latin typeface="Trebuchet MS" panose="020B0603020202020204" pitchFamily="34" charset="0"/>
              </a:rPr>
              <a:t>comunitatea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prezinta</a:t>
            </a:r>
            <a:r>
              <a:rPr lang="en-GB" i="1" dirty="0">
                <a:latin typeface="Trebuchet MS" panose="020B0603020202020204" pitchFamily="34" charset="0"/>
              </a:rPr>
              <a:t> un </a:t>
            </a:r>
            <a:r>
              <a:rPr lang="en-GB" i="1" dirty="0" err="1">
                <a:latin typeface="Trebuchet MS" panose="020B0603020202020204" pitchFamily="34" charset="0"/>
              </a:rPr>
              <a:t>risc</a:t>
            </a:r>
            <a:r>
              <a:rPr lang="en-GB" i="1" dirty="0">
                <a:latin typeface="Trebuchet MS" panose="020B0603020202020204" pitchFamily="34" charset="0"/>
              </a:rPr>
              <a:t> </a:t>
            </a:r>
            <a:r>
              <a:rPr lang="en-GB" i="1" dirty="0" err="1">
                <a:latin typeface="Trebuchet MS" panose="020B0603020202020204" pitchFamily="34" charset="0"/>
              </a:rPr>
              <a:t>ridicat</a:t>
            </a:r>
            <a:endParaRPr i="1" dirty="0"/>
          </a:p>
        </p:txBody>
      </p:sp>
      <p:sp>
        <p:nvSpPr>
          <p:cNvPr id="19" name="Google Shape;477;p55"/>
          <p:cNvSpPr txBox="1"/>
          <p:nvPr/>
        </p:nvSpPr>
        <p:spPr>
          <a:xfrm>
            <a:off x="2622195" y="4895842"/>
            <a:ext cx="944198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latin typeface="Trebuchet MS" panose="020B0603020202020204" pitchFamily="34" charset="0"/>
              </a:rPr>
              <a:t>În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cadrul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evaluarii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schimbărilor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climatice</a:t>
            </a:r>
            <a:r>
              <a:rPr lang="en-GB" dirty="0">
                <a:latin typeface="Trebuchet MS" panose="020B0603020202020204" pitchFamily="34" charset="0"/>
              </a:rPr>
              <a:t>, </a:t>
            </a:r>
            <a:r>
              <a:rPr lang="en-GB" dirty="0" err="1">
                <a:latin typeface="Trebuchet MS" panose="020B0603020202020204" pitchFamily="34" charset="0"/>
              </a:rPr>
              <a:t>riscul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este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definit</a:t>
            </a:r>
            <a:r>
              <a:rPr lang="en-GB" dirty="0">
                <a:latin typeface="Trebuchet MS" panose="020B0603020202020204" pitchFamily="34" charset="0"/>
              </a:rPr>
              <a:t>, </a:t>
            </a:r>
            <a:r>
              <a:rPr lang="en-GB" dirty="0" err="1">
                <a:latin typeface="Trebuchet MS" panose="020B0603020202020204" pitchFamily="34" charset="0"/>
              </a:rPr>
              <a:t>în</a:t>
            </a:r>
            <a:r>
              <a:rPr lang="en-GB" dirty="0">
                <a:latin typeface="Trebuchet MS" panose="020B0603020202020204" pitchFamily="34" charset="0"/>
              </a:rPr>
              <a:t> general, ca </a:t>
            </a:r>
            <a:r>
              <a:rPr lang="en-GB" dirty="0" err="1">
                <a:latin typeface="Trebuchet MS" panose="020B0603020202020204" pitchFamily="34" charset="0"/>
              </a:rPr>
              <a:t>fiind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produsul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consecințelor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unui</a:t>
            </a:r>
            <a:r>
              <a:rPr lang="en-GB" dirty="0">
                <a:latin typeface="Trebuchet MS" panose="020B0603020202020204" pitchFamily="34" charset="0"/>
              </a:rPr>
              <a:t> impact </a:t>
            </a:r>
            <a:r>
              <a:rPr lang="en-GB" dirty="0" err="1">
                <a:latin typeface="Trebuchet MS" panose="020B0603020202020204" pitchFamily="34" charset="0"/>
              </a:rPr>
              <a:t>și</a:t>
            </a:r>
            <a:r>
              <a:rPr lang="en-GB" dirty="0">
                <a:latin typeface="Trebuchet MS" panose="020B0603020202020204" pitchFamily="34" charset="0"/>
              </a:rPr>
              <a:t> al </a:t>
            </a:r>
            <a:r>
              <a:rPr lang="en-GB" dirty="0" err="1">
                <a:latin typeface="Trebuchet MS" panose="020B0603020202020204" pitchFamily="34" charset="0"/>
              </a:rPr>
              <a:t>probabilității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apariției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acestuia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sau</a:t>
            </a:r>
            <a:r>
              <a:rPr lang="en-GB" dirty="0">
                <a:latin typeface="Trebuchet MS" panose="020B0603020202020204" pitchFamily="34" charset="0"/>
              </a:rPr>
              <a:t>, </a:t>
            </a:r>
            <a:r>
              <a:rPr lang="en-GB" dirty="0" err="1">
                <a:latin typeface="Trebuchet MS" panose="020B0603020202020204" pitchFamily="34" charset="0"/>
              </a:rPr>
              <a:t>mai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simplu</a:t>
            </a:r>
            <a:r>
              <a:rPr lang="en-GB" dirty="0">
                <a:latin typeface="Trebuchet MS" panose="020B0603020202020204" pitchFamily="34" charset="0"/>
              </a:rPr>
              <a:t>: </a:t>
            </a:r>
            <a:endParaRPr dirty="0">
              <a:latin typeface="Trebuchet MS" panose="020B0603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>
                <a:solidFill>
                  <a:srgbClr val="FF0000"/>
                </a:solidFill>
                <a:latin typeface="Trebuchet MS" panose="020B0603020202020204" pitchFamily="34" charset="0"/>
              </a:rPr>
              <a:t>RISC = </a:t>
            </a:r>
            <a:r>
              <a:rPr lang="en-GB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consecință</a:t>
            </a:r>
            <a:r>
              <a:rPr lang="en-GB" i="1" dirty="0">
                <a:solidFill>
                  <a:srgbClr val="FF0000"/>
                </a:solidFill>
                <a:latin typeface="Trebuchet MS" panose="020B0603020202020204" pitchFamily="34" charset="0"/>
              </a:rPr>
              <a:t> x </a:t>
            </a:r>
            <a:r>
              <a:rPr lang="en-GB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probabilitate</a:t>
            </a:r>
            <a:r>
              <a:rPr lang="en-GB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</a:t>
            </a:r>
            <a:r>
              <a:rPr lang="en-GB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apariție</a:t>
            </a:r>
            <a:r>
              <a:rPr lang="en-GB" i="1" dirty="0">
                <a:solidFill>
                  <a:srgbClr val="FF0000"/>
                </a:solidFill>
                <a:latin typeface="Trebuchet MS" panose="020B0603020202020204" pitchFamily="34" charset="0"/>
              </a:rPr>
              <a:t>.</a:t>
            </a:r>
            <a:endParaRPr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69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A.3. </a:t>
            </a:r>
            <a:r>
              <a:rPr lang="en-US" b="1" dirty="0" err="1">
                <a:latin typeface="Trebuchet MS" panose="020B0603020202020204" pitchFamily="34" charset="0"/>
              </a:rPr>
              <a:t>Evaluarea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riscurilor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vulnerabilităților</a:t>
            </a:r>
            <a:r>
              <a:rPr lang="en-US" b="1" dirty="0">
                <a:latin typeface="Trebuchet MS" panose="020B060302020202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</a:rPr>
              <a:t>schimbările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climatice</a:t>
            </a:r>
            <a:endParaRPr lang="en-US" b="1" dirty="0">
              <a:latin typeface="Trebuchet MS" panose="020B0603020202020204" pitchFamily="34" charset="0"/>
            </a:endParaRPr>
          </a:p>
        </p:txBody>
      </p:sp>
      <p:grpSp>
        <p:nvGrpSpPr>
          <p:cNvPr id="17" name="Grupare 16"/>
          <p:cNvGrpSpPr/>
          <p:nvPr/>
        </p:nvGrpSpPr>
        <p:grpSpPr>
          <a:xfrm>
            <a:off x="1895557" y="1832668"/>
            <a:ext cx="8739625" cy="4423870"/>
            <a:chOff x="2009639" y="1875532"/>
            <a:chExt cx="8739625" cy="4423870"/>
          </a:xfrm>
        </p:grpSpPr>
        <p:graphicFrame>
          <p:nvGraphicFramePr>
            <p:cNvPr id="18" name="Google Shape;484;p56"/>
            <p:cNvGraphicFramePr/>
            <p:nvPr>
              <p:extLst>
                <p:ext uri="{D42A27DB-BD31-4B8C-83A1-F6EECF244321}">
                  <p14:modId xmlns:p14="http://schemas.microsoft.com/office/powerpoint/2010/main" val="3832135237"/>
                </p:ext>
              </p:extLst>
            </p:nvPr>
          </p:nvGraphicFramePr>
          <p:xfrm>
            <a:off x="2043589" y="1875532"/>
            <a:ext cx="8705675" cy="4423870"/>
          </p:xfrm>
          <a:graphic>
            <a:graphicData uri="http://schemas.openxmlformats.org/drawingml/2006/table">
              <a:tbl>
                <a:tblPr firstRow="1" bandRow="1">
                  <a:noFill/>
                </a:tblPr>
                <a:tblGrid>
                  <a:gridCol w="12437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9135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965525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8579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655525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6320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828475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</a:tblGrid>
                <a:tr h="514750">
                  <a:tc gridSpan="3"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rugăm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indicați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cum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așteptați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ca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schimbările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climatice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afecteze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intensitatea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frecvența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fiecărui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hazard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când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așteptați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experimentați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pentru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prima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dată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aceste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schimbări</a:t>
                        </a:r>
                        <a:endParaRPr sz="900" b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A1CE46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A1CE46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gridSpan="3"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rugăm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descrieți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impactul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general al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hazardelor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viitoare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în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jurisdicția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dvs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.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sectoarele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,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activele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/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sau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serviciile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care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vor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fi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cele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mai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afectate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(</a:t>
                        </a:r>
                        <a:r>
                          <a:rPr lang="en-GB" sz="900" b="0" dirty="0" err="1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până</a:t>
                        </a:r>
                        <a:r>
                          <a:rPr lang="en-GB" sz="900" b="0" dirty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la 5)</a:t>
                        </a:r>
                        <a:endParaRPr sz="900" b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A1CE46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A1CE46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A1CE46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b="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Vă rugăm să indicați care grupuri de populație vulnerabile vor fi cel mai afectate de hazarde viitoare</a:t>
                        </a:r>
                        <a:endParaRPr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A1CE46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A1CE46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57000"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Modificarea așteptată a frecvenței (m)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Modificarea așteptată a intensității (m)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Scala de timp (m)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Descrierea impactului așteptat (r)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tc gridSpan="2"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Sectoarele, activele și serviciile afectate (m) (c) (selectate până la 5) și amploarea acestor impacturi (m)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Grupuri vulnerabile afectate (r) (c) (poate selecta mai multe pentru fiecare hazard)</a:t>
                        </a:r>
                        <a:endParaRPr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rgbClr val="BFBFBF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rgbClr val="BFBFBF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95875">
                  <a:tc gridSpan="7"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T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T>
                      <a:solidFill>
                        <a:srgbClr val="A1CE46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068300">
                  <a:tc>
                    <a:txBody>
                      <a:bodyPr/>
                      <a:lstStyle/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Creștere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Scădere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Nici o schimbare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Necunoscut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L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L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Creștere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Scădere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Nici o schimbare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Necunoscut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Imediat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Termen scurt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Termen mediu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Termen lung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Necunoscut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[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câmp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deschis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]</a:t>
                        </a: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Transport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Energie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TIC (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Tehnologia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informației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comunicațiilor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)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Alimentare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cu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apă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canalizare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Managementul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deșeurilor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Sănătate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Publică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Lege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ordine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Serviciile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de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urgență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Planificarea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utilizării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terenurilor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Educaţie</a:t>
                        </a: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Alimentație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agricultură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Mediu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,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biodiversitate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,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silvicultură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Comercial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Industrial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Turism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Rezidențial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Societate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/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comunitate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și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cultură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Alte</a:t>
                        </a: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&lt; Amploarea impactului preconizat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Ridicat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Moderat</a:t>
                        </a: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Scăzut</a:t>
                        </a:r>
                        <a:endParaRPr sz="12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127000" marR="0" lvl="0" indent="-13335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900"/>
                          <a:buChar char="o"/>
                        </a:pPr>
                        <a:r>
                          <a:rPr lang="en-GB" sz="90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Necunoscut</a:t>
                        </a:r>
                        <a:endParaRPr>
                          <a:solidFill>
                            <a:srgbClr val="000000"/>
                          </a:solidFill>
                          <a:highlight>
                            <a:srgbClr val="E69138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800"/>
                          <a:buFont typeface="Courier New"/>
                          <a:buNone/>
                        </a:pPr>
                        <a:endParaRPr sz="90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Lista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grupurilor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vulnerabile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, de ex.</a:t>
                        </a: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Femei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Tineret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Bătrâni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Populație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indigenă</a:t>
                        </a:r>
                        <a:endParaRPr sz="12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{</a:t>
                        </a:r>
                        <a:r>
                          <a:rPr lang="en-GB" sz="900" dirty="0" err="1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altele</a:t>
                        </a:r>
                        <a:r>
                          <a:rPr lang="en-GB" sz="900" dirty="0"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 etc.}</a:t>
                        </a:r>
                        <a:endParaRPr sz="900" dirty="0"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a:txBody>
                    <a:tcPr marL="68600" marR="68600" marT="34300" marB="34300">
                      <a:lnR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R>
                      <a:lnB w="12700" cap="flat" cmpd="sng">
                        <a:solidFill>
                          <a:schemeClr val="dk1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B>
                      <a:solidFill>
                        <a:schemeClr val="lt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grpSp>
          <p:nvGrpSpPr>
            <p:cNvPr id="19" name="Grupare 18"/>
            <p:cNvGrpSpPr/>
            <p:nvPr/>
          </p:nvGrpSpPr>
          <p:grpSpPr>
            <a:xfrm>
              <a:off x="2009639" y="4452773"/>
              <a:ext cx="3188049" cy="1384964"/>
              <a:chOff x="2009639" y="4452773"/>
              <a:chExt cx="3188049" cy="1384964"/>
            </a:xfrm>
          </p:grpSpPr>
          <p:sp>
            <p:nvSpPr>
              <p:cNvPr id="23" name="Google Shape;487;p56"/>
              <p:cNvSpPr/>
              <p:nvPr/>
            </p:nvSpPr>
            <p:spPr>
              <a:xfrm flipH="1">
                <a:off x="2009639" y="4452773"/>
                <a:ext cx="679200" cy="831900"/>
              </a:xfrm>
              <a:prstGeom prst="curvedLeftArrow">
                <a:avLst>
                  <a:gd name="adj1" fmla="val 25000"/>
                  <a:gd name="adj2" fmla="val 50000"/>
                  <a:gd name="adj3" fmla="val 25000"/>
                </a:avLst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rebuchet MS" panose="020B0603020202020204" pitchFamily="34" charset="0"/>
                </a:endParaRPr>
              </a:p>
            </p:txBody>
          </p:sp>
          <p:sp>
            <p:nvSpPr>
              <p:cNvPr id="24" name="Google Shape;488;p56"/>
              <p:cNvSpPr txBox="1"/>
              <p:nvPr/>
            </p:nvSpPr>
            <p:spPr>
              <a:xfrm>
                <a:off x="2654888" y="4914438"/>
                <a:ext cx="2542800" cy="9232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Se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atribuie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calificative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pentru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fiecare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hazard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semnificativ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identificat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in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activitatea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anterioara</a:t>
                </a:r>
                <a:endParaRPr sz="1200" dirty="0">
                  <a:highlight>
                    <a:srgbClr val="E69138"/>
                  </a:highlight>
                  <a:latin typeface="Trebuchet MS" panose="020B0603020202020204" pitchFamily="34" charset="0"/>
                </a:endParaRPr>
              </a:p>
            </p:txBody>
          </p:sp>
        </p:grpSp>
        <p:grpSp>
          <p:nvGrpSpPr>
            <p:cNvPr id="20" name="Grupare 19"/>
            <p:cNvGrpSpPr/>
            <p:nvPr/>
          </p:nvGrpSpPr>
          <p:grpSpPr>
            <a:xfrm>
              <a:off x="7117800" y="4624098"/>
              <a:ext cx="3440518" cy="1122245"/>
              <a:chOff x="7117800" y="4624098"/>
              <a:chExt cx="3440518" cy="1122245"/>
            </a:xfrm>
          </p:grpSpPr>
          <p:sp>
            <p:nvSpPr>
              <p:cNvPr id="21" name="Google Shape;486;p56"/>
              <p:cNvSpPr/>
              <p:nvPr/>
            </p:nvSpPr>
            <p:spPr>
              <a:xfrm>
                <a:off x="9672118" y="4624098"/>
                <a:ext cx="886200" cy="968700"/>
              </a:xfrm>
              <a:prstGeom prst="curvedLeftArrow">
                <a:avLst>
                  <a:gd name="adj1" fmla="val 25000"/>
                  <a:gd name="adj2" fmla="val 50000"/>
                  <a:gd name="adj3" fmla="val 25000"/>
                </a:avLst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rebuchet MS" panose="020B0603020202020204" pitchFamily="34" charset="0"/>
                </a:endParaRPr>
              </a:p>
            </p:txBody>
          </p:sp>
          <p:sp>
            <p:nvSpPr>
              <p:cNvPr id="22" name="Google Shape;489;p56"/>
              <p:cNvSpPr txBox="1"/>
              <p:nvPr/>
            </p:nvSpPr>
            <p:spPr>
              <a:xfrm>
                <a:off x="7117800" y="5007710"/>
                <a:ext cx="2542800" cy="7386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Se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analizeaza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cantitativ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endParaRPr sz="1200" dirty="0">
                  <a:highlight>
                    <a:srgbClr val="E69138"/>
                  </a:highlight>
                  <a:latin typeface="Trebuchet MS" panose="020B0603020202020204" pitchFamily="34" charset="0"/>
                </a:endParaRPr>
              </a:p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prin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indicatori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specifici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principalele</a:t>
                </a:r>
                <a:r>
                  <a:rPr lang="en-GB" sz="1200" dirty="0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 </a:t>
                </a:r>
                <a:r>
                  <a:rPr lang="en-GB" sz="1200" dirty="0" err="1">
                    <a:highlight>
                      <a:srgbClr val="E69138"/>
                    </a:highlight>
                    <a:latin typeface="Trebuchet MS" panose="020B0603020202020204" pitchFamily="34" charset="0"/>
                  </a:rPr>
                  <a:t>riscuri</a:t>
                </a:r>
                <a:endParaRPr sz="1200" dirty="0">
                  <a:highlight>
                    <a:srgbClr val="E69138"/>
                  </a:highlight>
                  <a:latin typeface="Trebuchet MS" panose="020B0603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8388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>
                <a:latin typeface="Trebuchet MS" panose="020B0603020202020204" pitchFamily="34" charset="0"/>
              </a:rPr>
              <a:t>Activitatea</a:t>
            </a:r>
            <a:r>
              <a:rPr lang="en-US" b="1" dirty="0">
                <a:latin typeface="Trebuchet MS" panose="020B0603020202020204" pitchFamily="34" charset="0"/>
              </a:rPr>
              <a:t> A.3. </a:t>
            </a:r>
            <a:r>
              <a:rPr lang="en-US" b="1" dirty="0" err="1">
                <a:latin typeface="Trebuchet MS" panose="020B0603020202020204" pitchFamily="34" charset="0"/>
              </a:rPr>
              <a:t>Evaluarea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riscurilor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și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vulnerabilităților</a:t>
            </a:r>
            <a:r>
              <a:rPr lang="en-US" b="1" dirty="0">
                <a:latin typeface="Trebuchet MS" panose="020B0603020202020204" pitchFamily="34" charset="0"/>
              </a:rPr>
              <a:t> la </a:t>
            </a:r>
            <a:r>
              <a:rPr lang="en-US" b="1" dirty="0" err="1">
                <a:latin typeface="Trebuchet MS" panose="020B0603020202020204" pitchFamily="34" charset="0"/>
              </a:rPr>
              <a:t>schimbările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climatice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9" name="Google Shape;499;p57"/>
          <p:cNvSpPr txBox="1">
            <a:spLocks/>
          </p:cNvSpPr>
          <p:nvPr/>
        </p:nvSpPr>
        <p:spPr>
          <a:xfrm>
            <a:off x="1510605" y="1524447"/>
            <a:ext cx="9819246" cy="481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buSzPts val="990"/>
            </a:pPr>
            <a:r>
              <a:rPr lang="it-IT" sz="2020"/>
              <a:t>Analiza cantitativa a riscului (indicatori de vulnerabilitate)</a:t>
            </a:r>
            <a:endParaRPr lang="it-IT" sz="2020" dirty="0"/>
          </a:p>
        </p:txBody>
      </p:sp>
      <p:pic>
        <p:nvPicPr>
          <p:cNvPr id="10" name="Google Shape;498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0572" y="2232401"/>
            <a:ext cx="4306388" cy="260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96;p57"/>
          <p:cNvPicPr preferRelativeResize="0"/>
          <p:nvPr/>
        </p:nvPicPr>
        <p:blipFill rotWithShape="1">
          <a:blip r:embed="rId8">
            <a:alphaModFix/>
          </a:blip>
          <a:srcRect l="19972" t="6428" r="19615" b="9097"/>
          <a:stretch/>
        </p:blipFill>
        <p:spPr>
          <a:xfrm>
            <a:off x="6543306" y="2043157"/>
            <a:ext cx="5134888" cy="31711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reptunghi 2"/>
          <p:cNvSpPr/>
          <p:nvPr/>
        </p:nvSpPr>
        <p:spPr>
          <a:xfrm>
            <a:off x="1137367" y="5192266"/>
            <a:ext cx="10485119" cy="102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04800" algn="just">
              <a:lnSpc>
                <a:spcPct val="115000"/>
              </a:lnSpc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Conform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proiectului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RESIN,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orașul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aparține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grupului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Lunci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Inundabile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care include </a:t>
            </a:r>
            <a:r>
              <a:rPr lang="en-GB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orașe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care se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confrunta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cu o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gamă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largă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vulnerabilitati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legate de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schimbările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climatice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printre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care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amintim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inundațiile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râurilor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temperaturile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ridicate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și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incendiile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GB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vegetație</a:t>
            </a:r>
            <a:r>
              <a:rPr lang="en-GB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770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2087388" y="6396335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0" y="990570"/>
            <a:ext cx="10232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/>
              <a:t>Activitatea</a:t>
            </a:r>
            <a:r>
              <a:rPr lang="en-US" b="1" dirty="0"/>
              <a:t> A.4. </a:t>
            </a:r>
            <a:r>
              <a:rPr lang="en-US" b="1" dirty="0" err="1"/>
              <a:t>Elaborarea</a:t>
            </a:r>
            <a:r>
              <a:rPr lang="en-US" b="1" dirty="0"/>
              <a:t> </a:t>
            </a:r>
            <a:r>
              <a:rPr lang="en-US" b="1" dirty="0" err="1"/>
              <a:t>planului</a:t>
            </a:r>
            <a:r>
              <a:rPr lang="en-US" b="1" dirty="0"/>
              <a:t> de </a:t>
            </a:r>
            <a:r>
              <a:rPr lang="en-US" b="1" dirty="0" err="1"/>
              <a:t>măsuri</a:t>
            </a:r>
            <a:r>
              <a:rPr lang="en-US" b="1" dirty="0"/>
              <a:t> de </a:t>
            </a:r>
            <a:r>
              <a:rPr lang="en-US" b="1" dirty="0" err="1"/>
              <a:t>atenuare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adaptare</a:t>
            </a:r>
            <a:r>
              <a:rPr lang="en-US" b="1" dirty="0"/>
              <a:t> la </a:t>
            </a:r>
            <a:r>
              <a:rPr lang="en-US" b="1" dirty="0" err="1"/>
              <a:t>schimbările</a:t>
            </a:r>
            <a:r>
              <a:rPr lang="en-US" b="1" dirty="0"/>
              <a:t> </a:t>
            </a:r>
            <a:r>
              <a:rPr lang="en-US" b="1" dirty="0" err="1"/>
              <a:t>climatice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Municipiul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Mare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801CEC-AE28-E22A-DBB5-3A671A7B28A9}"/>
              </a:ext>
            </a:extLst>
          </p:cNvPr>
          <p:cNvSpPr txBox="1"/>
          <p:nvPr/>
        </p:nvSpPr>
        <p:spPr>
          <a:xfrm>
            <a:off x="1769285" y="1877571"/>
            <a:ext cx="1023257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 err="1">
                <a:latin typeface="Trebuchet MS" panose="020B0603020202020204" pitchFamily="34" charset="0"/>
              </a:rPr>
              <a:t>Planul</a:t>
            </a:r>
            <a:r>
              <a:rPr lang="en-GB" sz="1700" dirty="0">
                <a:latin typeface="Trebuchet MS" panose="020B0603020202020204" pitchFamily="34" charset="0"/>
              </a:rPr>
              <a:t> de </a:t>
            </a:r>
            <a:r>
              <a:rPr lang="en-GB" sz="1700" dirty="0" err="1">
                <a:latin typeface="Trebuchet MS" panose="020B0603020202020204" pitchFamily="34" charset="0"/>
              </a:rPr>
              <a:t>măsuri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va</a:t>
            </a:r>
            <a:r>
              <a:rPr lang="en-GB" sz="1700" dirty="0">
                <a:latin typeface="Trebuchet MS" panose="020B0603020202020204" pitchFamily="34" charset="0"/>
              </a:rPr>
              <a:t> fi </a:t>
            </a:r>
            <a:r>
              <a:rPr lang="en-GB" sz="1700" dirty="0" err="1">
                <a:latin typeface="Trebuchet MS" panose="020B0603020202020204" pitchFamily="34" charset="0"/>
              </a:rPr>
              <a:t>elaborat</a:t>
            </a:r>
            <a:r>
              <a:rPr lang="en-GB" sz="1700" dirty="0">
                <a:latin typeface="Trebuchet MS" panose="020B0603020202020204" pitchFamily="34" charset="0"/>
              </a:rPr>
              <a:t> pe </a:t>
            </a:r>
            <a:r>
              <a:rPr lang="en-GB" sz="1700" dirty="0" err="1">
                <a:latin typeface="Trebuchet MS" panose="020B0603020202020204" pitchFamily="34" charset="0"/>
              </a:rPr>
              <a:t>baza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cunoștințelor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solide</a:t>
            </a:r>
            <a:r>
              <a:rPr lang="en-GB" sz="1700" dirty="0">
                <a:latin typeface="Trebuchet MS" panose="020B0603020202020204" pitchFamily="34" charset="0"/>
              </a:rPr>
              <a:t> a </a:t>
            </a:r>
            <a:r>
              <a:rPr lang="en-GB" sz="1700" dirty="0" err="1">
                <a:latin typeface="Trebuchet MS" panose="020B0603020202020204" pitchFamily="34" charset="0"/>
              </a:rPr>
              <a:t>situației</a:t>
            </a:r>
            <a:r>
              <a:rPr lang="en-GB" sz="1700" dirty="0">
                <a:latin typeface="Trebuchet MS" panose="020B0603020202020204" pitchFamily="34" charset="0"/>
              </a:rPr>
              <a:t> locale </a:t>
            </a:r>
            <a:r>
              <a:rPr lang="en-GB" sz="1700" dirty="0" err="1">
                <a:latin typeface="Trebuchet MS" panose="020B0603020202020204" pitchFamily="34" charset="0"/>
              </a:rPr>
              <a:t>în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ceea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ce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privește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emisiile</a:t>
            </a:r>
            <a:r>
              <a:rPr lang="en-GB" sz="1700" dirty="0">
                <a:latin typeface="Trebuchet MS" panose="020B0603020202020204" pitchFamily="34" charset="0"/>
              </a:rPr>
              <a:t> de gaze cu </a:t>
            </a:r>
            <a:r>
              <a:rPr lang="en-GB" sz="1700" dirty="0" err="1">
                <a:latin typeface="Trebuchet MS" panose="020B0603020202020204" pitchFamily="34" charset="0"/>
              </a:rPr>
              <a:t>efect</a:t>
            </a:r>
            <a:r>
              <a:rPr lang="en-GB" sz="1700" dirty="0">
                <a:latin typeface="Trebuchet MS" panose="020B0603020202020204" pitchFamily="34" charset="0"/>
              </a:rPr>
              <a:t> de </a:t>
            </a:r>
            <a:r>
              <a:rPr lang="en-GB" sz="1700" dirty="0" err="1">
                <a:latin typeface="Trebuchet MS" panose="020B0603020202020204" pitchFamily="34" charset="0"/>
              </a:rPr>
              <a:t>seră</a:t>
            </a:r>
            <a:r>
              <a:rPr lang="en-GB" sz="1700" dirty="0">
                <a:latin typeface="Trebuchet MS" panose="020B0603020202020204" pitchFamily="34" charset="0"/>
              </a:rPr>
              <a:t>, precum </a:t>
            </a:r>
            <a:r>
              <a:rPr lang="en-GB" sz="1700" dirty="0" err="1">
                <a:latin typeface="Trebuchet MS" panose="020B0603020202020204" pitchFamily="34" charset="0"/>
              </a:rPr>
              <a:t>și</a:t>
            </a:r>
            <a:r>
              <a:rPr lang="en-GB" sz="1700" dirty="0">
                <a:latin typeface="Trebuchet MS" panose="020B0603020202020204" pitchFamily="34" charset="0"/>
              </a:rPr>
              <a:t> a </a:t>
            </a:r>
            <a:r>
              <a:rPr lang="en-GB" sz="1700" dirty="0" err="1">
                <a:latin typeface="Trebuchet MS" panose="020B0603020202020204" pitchFamily="34" charset="0"/>
              </a:rPr>
              <a:t>extremelor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climatice</a:t>
            </a:r>
            <a:r>
              <a:rPr lang="en-GB" sz="1700" dirty="0">
                <a:latin typeface="Trebuchet MS" panose="020B0603020202020204" pitchFamily="34" charset="0"/>
              </a:rPr>
              <a:t>, a </a:t>
            </a:r>
            <a:r>
              <a:rPr lang="en-GB" sz="1700" dirty="0" err="1">
                <a:latin typeface="Trebuchet MS" panose="020B0603020202020204" pitchFamily="34" charset="0"/>
              </a:rPr>
              <a:t>vulnerabilităților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identificate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și</a:t>
            </a:r>
            <a:r>
              <a:rPr lang="en-GB" sz="1700" dirty="0">
                <a:latin typeface="Trebuchet MS" panose="020B0603020202020204" pitchFamily="34" charset="0"/>
              </a:rPr>
              <a:t> a </a:t>
            </a:r>
            <a:r>
              <a:rPr lang="en-GB" sz="1700" dirty="0" err="1">
                <a:latin typeface="Trebuchet MS" panose="020B0603020202020204" pitchFamily="34" charset="0"/>
              </a:rPr>
              <a:t>sectoarelor</a:t>
            </a:r>
            <a:r>
              <a:rPr lang="en-GB" sz="1700" dirty="0">
                <a:latin typeface="Trebuchet MS" panose="020B0603020202020204" pitchFamily="34" charset="0"/>
              </a:rPr>
              <a:t> </a:t>
            </a:r>
            <a:r>
              <a:rPr lang="en-GB" sz="1700" dirty="0" err="1">
                <a:latin typeface="Trebuchet MS" panose="020B0603020202020204" pitchFamily="34" charset="0"/>
              </a:rPr>
              <a:t>afectate</a:t>
            </a:r>
            <a:endParaRPr lang="en-GB" sz="17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7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conține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acțiunile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strategice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pe care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autoritatea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locală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intenționează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întreprindă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pentru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a-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îndeplini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angajamentele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până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2030.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Implicarea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părților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interesate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fi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clar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specificată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astfel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încât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planificare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fie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clar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coerent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7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descrie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modul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care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cetățenii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părțile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interesate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fost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implicați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elaborarea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acestuia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modul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care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fi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implicați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procesul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implementare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7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selecta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măsuri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cheie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dintr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-o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listă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extinsă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urma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prioritizării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acestora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pe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categorii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importanță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ținând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cont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capacitatea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implementare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acestora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7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Planul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cu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măsurile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selectate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va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conține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detalierea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acestora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în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privința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termenelor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responsabililor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costurilor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și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finanțării</a:t>
            </a:r>
            <a:r>
              <a:rPr lang="en-US" sz="17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en-GB" sz="17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97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b="1" dirty="0" err="1"/>
              <a:t>Activitatea</a:t>
            </a:r>
            <a:r>
              <a:rPr lang="en-US" b="1" dirty="0"/>
              <a:t> A.4. </a:t>
            </a:r>
            <a:r>
              <a:rPr lang="en-US" b="1" dirty="0" err="1"/>
              <a:t>Elaborarea</a:t>
            </a:r>
            <a:r>
              <a:rPr lang="en-US" b="1" dirty="0"/>
              <a:t> </a:t>
            </a:r>
            <a:r>
              <a:rPr lang="en-US" b="1" dirty="0" err="1"/>
              <a:t>planului</a:t>
            </a:r>
            <a:r>
              <a:rPr lang="en-US" b="1" dirty="0"/>
              <a:t> de </a:t>
            </a:r>
            <a:r>
              <a:rPr lang="en-US" b="1" dirty="0" err="1"/>
              <a:t>măsuri</a:t>
            </a:r>
            <a:r>
              <a:rPr lang="en-US" b="1" dirty="0"/>
              <a:t> de </a:t>
            </a:r>
            <a:r>
              <a:rPr lang="en-US" b="1" dirty="0" err="1"/>
              <a:t>atenuare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adaptare</a:t>
            </a:r>
            <a:r>
              <a:rPr lang="en-US" b="1" dirty="0"/>
              <a:t> la </a:t>
            </a:r>
            <a:r>
              <a:rPr lang="en-US" b="1" dirty="0" err="1"/>
              <a:t>schimbările</a:t>
            </a:r>
            <a:r>
              <a:rPr lang="en-US" b="1" dirty="0"/>
              <a:t> </a:t>
            </a:r>
            <a:r>
              <a:rPr lang="en-US" b="1" dirty="0" err="1"/>
              <a:t>climatice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Municipiul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Mare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AF72A3-D1AC-81EF-AC67-8699553D8BB8}"/>
              </a:ext>
            </a:extLst>
          </p:cNvPr>
          <p:cNvSpPr txBox="1"/>
          <p:nvPr/>
        </p:nvSpPr>
        <p:spPr>
          <a:xfrm>
            <a:off x="1948050" y="2036330"/>
            <a:ext cx="986077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Trebuchet MS" panose="020B0603020202020204" pitchFamily="34" charset="0"/>
              </a:rPr>
              <a:t>A.4.1 </a:t>
            </a:r>
            <a:r>
              <a:rPr lang="en-GB" sz="1600" b="1" dirty="0" err="1">
                <a:latin typeface="Trebuchet MS" panose="020B0603020202020204" pitchFamily="34" charset="0"/>
              </a:rPr>
              <a:t>Elaborarea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planului</a:t>
            </a:r>
            <a:r>
              <a:rPr lang="en-GB" sz="1600" b="1" dirty="0">
                <a:latin typeface="Trebuchet MS" panose="020B0603020202020204" pitchFamily="34" charset="0"/>
              </a:rPr>
              <a:t> de </a:t>
            </a:r>
            <a:r>
              <a:rPr lang="en-GB" sz="1600" b="1" dirty="0" err="1">
                <a:latin typeface="Trebuchet MS" panose="020B0603020202020204" pitchFamily="34" charset="0"/>
              </a:rPr>
              <a:t>măsuri</a:t>
            </a:r>
            <a:r>
              <a:rPr lang="en-GB" sz="1600" b="1" dirty="0">
                <a:latin typeface="Trebuchet MS" panose="020B0603020202020204" pitchFamily="34" charset="0"/>
              </a:rPr>
              <a:t> de </a:t>
            </a:r>
            <a:r>
              <a:rPr lang="en-GB" sz="1600" b="1" dirty="0" err="1">
                <a:latin typeface="Trebuchet MS" panose="020B0603020202020204" pitchFamily="34" charset="0"/>
              </a:rPr>
              <a:t>atenuare</a:t>
            </a:r>
            <a:r>
              <a:rPr lang="en-GB" sz="1600" b="1" dirty="0">
                <a:latin typeface="Trebuchet MS" panose="020B0603020202020204" pitchFamily="34" charset="0"/>
              </a:rPr>
              <a:t> la </a:t>
            </a:r>
            <a:r>
              <a:rPr lang="en-GB" sz="1600" b="1" dirty="0" err="1">
                <a:latin typeface="Trebuchet MS" panose="020B0603020202020204" pitchFamily="34" charset="0"/>
              </a:rPr>
              <a:t>schimbările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climatice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pentru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Municipiul</a:t>
            </a:r>
            <a:r>
              <a:rPr lang="en-GB" sz="1600" b="1" dirty="0">
                <a:latin typeface="Trebuchet MS" panose="020B0603020202020204" pitchFamily="34" charset="0"/>
              </a:rPr>
              <a:t> Satu Mare </a:t>
            </a:r>
            <a:r>
              <a:rPr lang="en-GB" sz="1600" dirty="0">
                <a:latin typeface="Trebuchet MS" panose="020B0603020202020204" pitchFamily="34" charset="0"/>
              </a:rPr>
              <a:t>se </a:t>
            </a:r>
            <a:r>
              <a:rPr lang="en-GB" sz="1600" dirty="0" err="1">
                <a:latin typeface="Trebuchet MS" panose="020B0603020202020204" pitchFamily="34" charset="0"/>
              </a:rPr>
              <a:t>va</a:t>
            </a:r>
            <a:r>
              <a:rPr lang="en-GB" sz="1600" dirty="0">
                <a:latin typeface="Trebuchet MS" panose="020B0603020202020204" pitchFamily="34" charset="0"/>
              </a:rPr>
              <a:t> face </a:t>
            </a:r>
            <a:r>
              <a:rPr lang="en-GB" sz="1600" dirty="0" err="1">
                <a:latin typeface="Trebuchet MS" panose="020B0603020202020204" pitchFamily="34" charset="0"/>
              </a:rPr>
              <a:t>ținând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cont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datele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inventar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pentru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anul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bază</a:t>
            </a:r>
            <a:r>
              <a:rPr lang="en-GB" sz="1600" dirty="0">
                <a:latin typeface="Trebuchet MS" panose="020B0603020202020204" pitchFamily="34" charset="0"/>
              </a:rPr>
              <a:t>.  Se </a:t>
            </a:r>
            <a:r>
              <a:rPr lang="en-GB" sz="1600" dirty="0" err="1">
                <a:latin typeface="Trebuchet MS" panose="020B0603020202020204" pitchFamily="34" charset="0"/>
              </a:rPr>
              <a:t>vor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identifica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măsuri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sectorele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cheie</a:t>
            </a:r>
            <a:r>
              <a:rPr lang="en-GB" sz="1600" dirty="0">
                <a:latin typeface="Trebuchet MS" panose="020B0603020202020204" pitchFamily="34" charset="0"/>
              </a:rPr>
              <a:t> ale </a:t>
            </a:r>
            <a:r>
              <a:rPr lang="en-GB" sz="1600" dirty="0" err="1">
                <a:latin typeface="Trebuchet MS" panose="020B0603020202020204" pitchFamily="34" charset="0"/>
              </a:rPr>
              <a:t>orașului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se </a:t>
            </a:r>
            <a:r>
              <a:rPr lang="en-GB" sz="1600" dirty="0" err="1">
                <a:latin typeface="Trebuchet MS" panose="020B0603020202020204" pitchFamily="34" charset="0"/>
              </a:rPr>
              <a:t>vor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ierarhiza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funcție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potențialul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reducere</a:t>
            </a:r>
            <a:r>
              <a:rPr lang="en-GB" sz="1600" dirty="0">
                <a:latin typeface="Trebuchet MS" panose="020B0603020202020204" pitchFamily="34" charset="0"/>
              </a:rPr>
              <a:t> a </a:t>
            </a:r>
            <a:r>
              <a:rPr lang="en-GB" sz="1600" dirty="0" err="1">
                <a:latin typeface="Trebuchet MS" panose="020B0603020202020204" pitchFamily="34" charset="0"/>
              </a:rPr>
              <a:t>gazelor</a:t>
            </a:r>
            <a:r>
              <a:rPr lang="en-GB" sz="1600" dirty="0">
                <a:latin typeface="Trebuchet MS" panose="020B0603020202020204" pitchFamily="34" charset="0"/>
              </a:rPr>
              <a:t> cu </a:t>
            </a:r>
            <a:r>
              <a:rPr lang="en-GB" sz="1600" dirty="0" err="1">
                <a:latin typeface="Trebuchet MS" panose="020B0603020202020204" pitchFamily="34" charset="0"/>
              </a:rPr>
              <a:t>efect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seră</a:t>
            </a:r>
            <a:r>
              <a:rPr lang="en-GB" sz="1600" dirty="0">
                <a:latin typeface="Trebuchet MS" panose="020B0603020202020204" pitchFamily="34" charset="0"/>
              </a:rPr>
              <a:t>, </a:t>
            </a:r>
            <a:r>
              <a:rPr lang="en-GB" sz="1600" dirty="0" err="1">
                <a:latin typeface="Trebuchet MS" panose="020B0603020202020204" pitchFamily="34" charset="0"/>
              </a:rPr>
              <a:t>capacitatea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implementare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tintele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reducere</a:t>
            </a:r>
            <a:r>
              <a:rPr lang="en-GB" sz="1600" dirty="0">
                <a:latin typeface="Trebuchet MS" panose="020B0603020202020204" pitchFamily="34" charset="0"/>
              </a:rPr>
              <a:t>. </a:t>
            </a:r>
            <a:r>
              <a:rPr lang="en-GB" sz="1600" i="1" dirty="0" err="1">
                <a:latin typeface="Trebuchet MS" panose="020B0603020202020204" pitchFamily="34" charset="0"/>
              </a:rPr>
              <a:t>Măsurile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vor</a:t>
            </a:r>
            <a:r>
              <a:rPr lang="en-GB" sz="1600" i="1" dirty="0">
                <a:latin typeface="Trebuchet MS" panose="020B0603020202020204" pitchFamily="34" charset="0"/>
              </a:rPr>
              <a:t> fi </a:t>
            </a:r>
            <a:r>
              <a:rPr lang="en-GB" sz="1600" i="1" dirty="0" err="1">
                <a:latin typeface="Trebuchet MS" panose="020B0603020202020204" pitchFamily="34" charset="0"/>
              </a:rPr>
              <a:t>dezbătute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în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comitetul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consultativ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și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prin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implicarea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factorilor</a:t>
            </a:r>
            <a:r>
              <a:rPr lang="en-GB" sz="1600" i="1" dirty="0"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latin typeface="Trebuchet MS" panose="020B0603020202020204" pitchFamily="34" charset="0"/>
              </a:rPr>
              <a:t>interesați</a:t>
            </a:r>
            <a:endParaRPr lang="en-GB" sz="1600" i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>
                <a:latin typeface="Trebuchet MS" panose="020B0603020202020204" pitchFamily="34" charset="0"/>
              </a:rPr>
              <a:t>A.4.2 </a:t>
            </a:r>
            <a:r>
              <a:rPr lang="en-GB" sz="1600" b="1" dirty="0" err="1">
                <a:latin typeface="Trebuchet MS" panose="020B0603020202020204" pitchFamily="34" charset="0"/>
              </a:rPr>
              <a:t>Elaborarea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planului</a:t>
            </a:r>
            <a:r>
              <a:rPr lang="en-GB" sz="1600" b="1" dirty="0">
                <a:latin typeface="Trebuchet MS" panose="020B0603020202020204" pitchFamily="34" charset="0"/>
              </a:rPr>
              <a:t> de </a:t>
            </a:r>
            <a:r>
              <a:rPr lang="en-GB" sz="1600" b="1" dirty="0" err="1">
                <a:latin typeface="Trebuchet MS" panose="020B0603020202020204" pitchFamily="34" charset="0"/>
              </a:rPr>
              <a:t>măsuri</a:t>
            </a:r>
            <a:r>
              <a:rPr lang="en-GB" sz="1600" b="1" dirty="0">
                <a:latin typeface="Trebuchet MS" panose="020B0603020202020204" pitchFamily="34" charset="0"/>
              </a:rPr>
              <a:t> de </a:t>
            </a:r>
            <a:r>
              <a:rPr lang="en-GB" sz="1600" b="1" dirty="0" err="1">
                <a:latin typeface="Trebuchet MS" panose="020B0603020202020204" pitchFamily="34" charset="0"/>
              </a:rPr>
              <a:t>adaptare</a:t>
            </a:r>
            <a:r>
              <a:rPr lang="en-GB" sz="1600" b="1" dirty="0">
                <a:latin typeface="Trebuchet MS" panose="020B0603020202020204" pitchFamily="34" charset="0"/>
              </a:rPr>
              <a:t> la </a:t>
            </a:r>
            <a:r>
              <a:rPr lang="en-GB" sz="1600" b="1" dirty="0" err="1">
                <a:latin typeface="Trebuchet MS" panose="020B0603020202020204" pitchFamily="34" charset="0"/>
              </a:rPr>
              <a:t>schimbările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climatice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pentru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Municipiul</a:t>
            </a:r>
            <a:r>
              <a:rPr lang="en-GB" sz="1600" b="1" dirty="0">
                <a:latin typeface="Trebuchet MS" panose="020B0603020202020204" pitchFamily="34" charset="0"/>
              </a:rPr>
              <a:t> Satu Mare</a:t>
            </a:r>
            <a:r>
              <a:rPr lang="en-GB" sz="1600" dirty="0">
                <a:latin typeface="Trebuchet MS" panose="020B0603020202020204" pitchFamily="34" charset="0"/>
              </a:rPr>
              <a:t> - pe </a:t>
            </a:r>
            <a:r>
              <a:rPr lang="en-GB" sz="1600" dirty="0" err="1">
                <a:latin typeface="Trebuchet MS" panose="020B0603020202020204" pitchFamily="34" charset="0"/>
              </a:rPr>
              <a:t>baza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ierarhizării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sectoarelor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activitate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privința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riscurilor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climatice</a:t>
            </a:r>
            <a:r>
              <a:rPr lang="en-GB" sz="1600" dirty="0">
                <a:latin typeface="Trebuchet MS" panose="020B0603020202020204" pitchFamily="34" charset="0"/>
              </a:rPr>
              <a:t> (A.3.2)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a </a:t>
            </a:r>
            <a:r>
              <a:rPr lang="en-GB" sz="1600" dirty="0" err="1">
                <a:latin typeface="Trebuchet MS" panose="020B0603020202020204" pitchFamily="34" charset="0"/>
              </a:rPr>
              <a:t>capacității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adaptare</a:t>
            </a:r>
            <a:r>
              <a:rPr lang="en-GB" sz="1600" dirty="0">
                <a:latin typeface="Trebuchet MS" panose="020B0603020202020204" pitchFamily="34" charset="0"/>
              </a:rPr>
              <a:t> se </a:t>
            </a:r>
            <a:r>
              <a:rPr lang="en-GB" sz="1600" dirty="0" err="1">
                <a:latin typeface="Trebuchet MS" panose="020B0603020202020204" pitchFamily="34" charset="0"/>
              </a:rPr>
              <a:t>va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contura</a:t>
            </a:r>
            <a:r>
              <a:rPr lang="en-GB" sz="1600" dirty="0">
                <a:latin typeface="Trebuchet MS" panose="020B0603020202020204" pitchFamily="34" charset="0"/>
              </a:rPr>
              <a:t> o </a:t>
            </a:r>
            <a:r>
              <a:rPr lang="en-GB" sz="1600" dirty="0" err="1">
                <a:latin typeface="Trebuchet MS" panose="020B0603020202020204" pitchFamily="34" charset="0"/>
              </a:rPr>
              <a:t>listă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măsuri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adaptare</a:t>
            </a:r>
            <a:r>
              <a:rPr lang="en-GB" sz="1600" dirty="0">
                <a:latin typeface="Trebuchet MS" panose="020B0603020202020204" pitchFamily="34" charset="0"/>
              </a:rPr>
              <a:t>.  </a:t>
            </a:r>
            <a:r>
              <a:rPr lang="en-GB" sz="1600" dirty="0" err="1">
                <a:latin typeface="Trebuchet MS" panose="020B0603020202020204" pitchFamily="34" charset="0"/>
              </a:rPr>
              <a:t>Măsurile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adaptare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vor</a:t>
            </a:r>
            <a:r>
              <a:rPr lang="en-GB" sz="1600" dirty="0">
                <a:latin typeface="Trebuchet MS" panose="020B0603020202020204" pitchFamily="34" charset="0"/>
              </a:rPr>
              <a:t> fi </a:t>
            </a:r>
            <a:r>
              <a:rPr lang="en-GB" sz="1600" dirty="0" err="1">
                <a:latin typeface="Trebuchet MS" panose="020B0603020202020204" pitchFamily="34" charset="0"/>
              </a:rPr>
              <a:t>ierarhizate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prin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dezbaterea</a:t>
            </a:r>
            <a:r>
              <a:rPr lang="en-GB" sz="1600" dirty="0">
                <a:latin typeface="Trebuchet MS" panose="020B0603020202020204" pitchFamily="34" charset="0"/>
              </a:rPr>
              <a:t> lor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comitetul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consultativ</a:t>
            </a:r>
            <a:r>
              <a:rPr lang="en-GB" sz="1600" dirty="0">
                <a:latin typeface="Trebuchet MS" panose="020B0603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algn="just"/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Realizarea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planului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măsuri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este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un pas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în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procesul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adaptare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și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diminuare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la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schimbările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climatice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prin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care se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inițiază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punerea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în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aplicare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a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măsurilor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prevăzute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.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Rolul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planului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este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de a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trasa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o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viziune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la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nivel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local,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bazată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pe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experiența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anterioară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și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axată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pe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atingerea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țintelor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pentru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GB" sz="1600" i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anul</a:t>
            </a:r>
            <a:r>
              <a:rPr lang="en-GB" sz="1600" i="1" dirty="0">
                <a:solidFill>
                  <a:srgbClr val="FF0000"/>
                </a:solidFill>
                <a:latin typeface="Trebuchet MS" panose="020B0603020202020204" pitchFamily="34" charset="0"/>
              </a:rPr>
              <a:t> 2030.  </a:t>
            </a:r>
          </a:p>
        </p:txBody>
      </p:sp>
    </p:spTree>
    <p:extLst>
      <p:ext uri="{BB962C8B-B14F-4D97-AF65-F5344CB8AC3E}">
        <p14:creationId xmlns:p14="http://schemas.microsoft.com/office/powerpoint/2010/main" val="1609265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Activitatea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A.5. Workshop de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</a:t>
            </a:r>
            <a:endParaRPr lang="en-GB" sz="1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F9872-9FE9-9E14-CB06-7F191D97CFEB}"/>
              </a:ext>
            </a:extLst>
          </p:cNvPr>
          <p:cNvSpPr txBox="1"/>
          <p:nvPr/>
        </p:nvSpPr>
        <p:spPr>
          <a:xfrm>
            <a:off x="1576251" y="1663750"/>
            <a:ext cx="10383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A.5.1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comitet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consultativ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componenta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atenuare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planului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acțiune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endParaRPr lang="en-GB" sz="1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A.5.2. 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 de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6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implementare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derularea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campanii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populației</a:t>
            </a:r>
            <a:endParaRPr lang="en-GB" sz="1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A.5.3. 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 de </a:t>
            </a:r>
            <a:r>
              <a:rPr lang="en-US" sz="1600" b="1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</a:t>
            </a:r>
            <a:r>
              <a:rPr lang="en-US" sz="16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9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implementare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derularea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campanii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informare</a:t>
            </a:r>
            <a:r>
              <a:rPr lang="en-US" sz="16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populației</a:t>
            </a:r>
            <a:endParaRPr lang="en-GB" sz="1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A7F63-0225-1F1D-10AB-1F642F3ADA84}"/>
              </a:ext>
            </a:extLst>
          </p:cNvPr>
          <p:cNvSpPr txBox="1"/>
          <p:nvPr/>
        </p:nvSpPr>
        <p:spPr>
          <a:xfrm>
            <a:off x="1725779" y="3688345"/>
            <a:ext cx="1004090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 err="1">
                <a:latin typeface="Trebuchet MS" panose="020B0603020202020204" pitchFamily="34" charset="0"/>
              </a:rPr>
              <a:t>Comitetul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consultativ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va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sprijini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atat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punerea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aplicare</a:t>
            </a:r>
            <a:r>
              <a:rPr lang="en-GB" sz="1600" dirty="0">
                <a:latin typeface="Trebuchet MS" panose="020B0603020202020204" pitchFamily="34" charset="0"/>
              </a:rPr>
              <a:t> a </a:t>
            </a:r>
            <a:r>
              <a:rPr lang="en-GB" sz="1600" dirty="0" err="1">
                <a:latin typeface="Trebuchet MS" panose="020B0603020202020204" pitchFamily="34" charset="0"/>
              </a:rPr>
              <a:t>planului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acțiune</a:t>
            </a:r>
            <a:r>
              <a:rPr lang="en-GB" sz="1600" dirty="0">
                <a:latin typeface="Trebuchet MS" panose="020B0603020202020204" pitchFamily="34" charset="0"/>
              </a:rPr>
              <a:t>, </a:t>
            </a:r>
            <a:r>
              <a:rPr lang="en-GB" sz="1600" dirty="0" err="1">
                <a:latin typeface="Trebuchet MS" panose="020B0603020202020204" pitchFamily="34" charset="0"/>
              </a:rPr>
              <a:t>cât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diseminarea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cunoștințelor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privind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acțiunile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climatice</a:t>
            </a:r>
            <a:r>
              <a:rPr lang="en-GB" sz="1600" dirty="0">
                <a:latin typeface="Trebuchet MS" panose="020B0603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cadrul</a:t>
            </a:r>
            <a:r>
              <a:rPr lang="en-GB" sz="1600" dirty="0">
                <a:latin typeface="Trebuchet MS" panose="020B0603020202020204" pitchFamily="34" charset="0"/>
              </a:rPr>
              <a:t> workshop-</a:t>
            </a:r>
            <a:r>
              <a:rPr lang="en-GB" sz="1600" dirty="0" err="1">
                <a:latin typeface="Trebuchet MS" panose="020B0603020202020204" pitchFamily="34" charset="0"/>
              </a:rPr>
              <a:t>urilor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progres</a:t>
            </a:r>
            <a:r>
              <a:rPr lang="en-GB" sz="1600" dirty="0">
                <a:latin typeface="Trebuchet MS" panose="020B0603020202020204" pitchFamily="34" charset="0"/>
              </a:rPr>
              <a:t>, </a:t>
            </a:r>
            <a:r>
              <a:rPr lang="en-GB" sz="1600" dirty="0" err="1">
                <a:latin typeface="Trebuchet MS" panose="020B0603020202020204" pitchFamily="34" charset="0"/>
              </a:rPr>
              <a:t>vor</a:t>
            </a:r>
            <a:r>
              <a:rPr lang="en-GB" sz="1600" dirty="0">
                <a:latin typeface="Trebuchet MS" panose="020B0603020202020204" pitchFamily="34" charset="0"/>
              </a:rPr>
              <a:t> fi </a:t>
            </a:r>
            <a:r>
              <a:rPr lang="en-GB" sz="1600" dirty="0" err="1">
                <a:latin typeface="Trebuchet MS" panose="020B0603020202020204" pitchFamily="34" charset="0"/>
              </a:rPr>
              <a:t>derulate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campanii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conștientizare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şi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informare</a:t>
            </a:r>
            <a:r>
              <a:rPr lang="en-GB" sz="1600" dirty="0">
                <a:latin typeface="Trebuchet MS" panose="020B0603020202020204" pitchFamily="34" charset="0"/>
              </a:rPr>
              <a:t> a </a:t>
            </a:r>
            <a:r>
              <a:rPr lang="en-GB" sz="1600" dirty="0" err="1">
                <a:latin typeface="Trebuchet MS" panose="020B0603020202020204" pitchFamily="34" charset="0"/>
              </a:rPr>
              <a:t>populației</a:t>
            </a:r>
            <a:r>
              <a:rPr lang="en-GB" sz="1600" dirty="0">
                <a:latin typeface="Trebuchet MS" panose="020B0603020202020204" pitchFamily="34" charset="0"/>
              </a:rPr>
              <a:t> (A.5.2, A.5.3), care </a:t>
            </a:r>
            <a:r>
              <a:rPr lang="en-GB" sz="1600" dirty="0" err="1">
                <a:latin typeface="Trebuchet MS" panose="020B0603020202020204" pitchFamily="34" charset="0"/>
              </a:rPr>
              <a:t>vor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viza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furnizarea</a:t>
            </a:r>
            <a:r>
              <a:rPr lang="en-GB" sz="1600" dirty="0">
                <a:latin typeface="Trebuchet MS" panose="020B0603020202020204" pitchFamily="34" charset="0"/>
              </a:rPr>
              <a:t> de </a:t>
            </a:r>
            <a:r>
              <a:rPr lang="en-GB" sz="1600" dirty="0" err="1">
                <a:latin typeface="Trebuchet MS" panose="020B0603020202020204" pitchFamily="34" charset="0"/>
              </a:rPr>
              <a:t>informații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despre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schimbările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climatice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și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pregătirea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populației</a:t>
            </a:r>
            <a:r>
              <a:rPr lang="en-GB" sz="1600" dirty="0">
                <a:latin typeface="Trebuchet MS" panose="020B0603020202020204" pitchFamily="34" charset="0"/>
              </a:rPr>
              <a:t> locale </a:t>
            </a:r>
            <a:r>
              <a:rPr lang="en-GB" sz="1600" dirty="0" err="1">
                <a:latin typeface="Trebuchet MS" panose="020B0603020202020204" pitchFamily="34" charset="0"/>
              </a:rPr>
              <a:t>pentru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situații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meteorologice</a:t>
            </a:r>
            <a:r>
              <a:rPr lang="en-GB" sz="1600" dirty="0">
                <a:latin typeface="Trebuchet MS" panose="020B0603020202020204" pitchFamily="34" charset="0"/>
              </a:rPr>
              <a:t> extreme.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600" dirty="0">
              <a:latin typeface="Trebuchet MS" panose="020B0603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 err="1">
                <a:latin typeface="Trebuchet MS" panose="020B0603020202020204" pitchFamily="34" charset="0"/>
              </a:rPr>
              <a:t>Această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activitate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este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concordanță</a:t>
            </a:r>
            <a:r>
              <a:rPr lang="en-GB" sz="1600" dirty="0">
                <a:latin typeface="Trebuchet MS" panose="020B0603020202020204" pitchFamily="34" charset="0"/>
              </a:rPr>
              <a:t> cu </a:t>
            </a:r>
            <a:r>
              <a:rPr lang="en-GB" sz="1600" dirty="0" err="1">
                <a:latin typeface="Trebuchet MS" panose="020B0603020202020204" pitchFamily="34" charset="0"/>
              </a:rPr>
              <a:t>cele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precizate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latin typeface="Trebuchet MS" panose="020B0603020202020204" pitchFamily="34" charset="0"/>
              </a:rPr>
              <a:t>în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  <a:r>
              <a:rPr lang="en-GB" sz="16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Pactul</a:t>
            </a:r>
            <a:r>
              <a:rPr lang="en-GB" sz="1600" dirty="0">
                <a:solidFill>
                  <a:srgbClr val="FF0000"/>
                </a:solidFill>
                <a:latin typeface="Trebuchet MS" panose="020B0603020202020204" pitchFamily="34" charset="0"/>
              </a:rPr>
              <a:t> Climatic European</a:t>
            </a:r>
            <a:r>
              <a:rPr lang="en-GB" sz="1600" dirty="0">
                <a:latin typeface="Trebuchet MS" panose="020B0603020202020204" pitchFamily="34" charset="0"/>
              </a:rPr>
              <a:t>, </a:t>
            </a:r>
            <a:r>
              <a:rPr lang="en-GB" sz="1600" b="1" dirty="0">
                <a:latin typeface="Trebuchet MS" panose="020B0603020202020204" pitchFamily="34" charset="0"/>
              </a:rPr>
              <a:t>care </a:t>
            </a:r>
            <a:r>
              <a:rPr lang="en-GB" sz="1600" b="1" dirty="0" err="1">
                <a:latin typeface="Trebuchet MS" panose="020B0603020202020204" pitchFamily="34" charset="0"/>
              </a:rPr>
              <a:t>își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propune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să</a:t>
            </a:r>
            <a:r>
              <a:rPr lang="en-GB" sz="1600" b="1" dirty="0">
                <a:latin typeface="Trebuchet MS" panose="020B0603020202020204" pitchFamily="34" charset="0"/>
              </a:rPr>
              <a:t>   </a:t>
            </a:r>
            <a:r>
              <a:rPr lang="en-GB" sz="1600" b="1" dirty="0" err="1">
                <a:latin typeface="Trebuchet MS" panose="020B0603020202020204" pitchFamily="34" charset="0"/>
              </a:rPr>
              <a:t>asigure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spațiul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necesar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colaborării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pentru</a:t>
            </a:r>
            <a:r>
              <a:rPr lang="en-GB" sz="1600" b="1" dirty="0">
                <a:latin typeface="Trebuchet MS" panose="020B0603020202020204" pitchFamily="34" charset="0"/>
              </a:rPr>
              <a:t> a </a:t>
            </a:r>
            <a:r>
              <a:rPr lang="en-GB" sz="1600" b="1" dirty="0" err="1">
                <a:latin typeface="Trebuchet MS" panose="020B0603020202020204" pitchFamily="34" charset="0"/>
              </a:rPr>
              <a:t>combate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schimbările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climatice</a:t>
            </a:r>
            <a:r>
              <a:rPr lang="en-GB" sz="1600" b="1" dirty="0">
                <a:latin typeface="Trebuchet MS" panose="020B0603020202020204" pitchFamily="34" charset="0"/>
              </a:rPr>
              <a:t>, cu </a:t>
            </a:r>
            <a:r>
              <a:rPr lang="en-GB" sz="1600" b="1" dirty="0" err="1">
                <a:latin typeface="Trebuchet MS" panose="020B0603020202020204" pitchFamily="34" charset="0"/>
              </a:rPr>
              <a:t>implicarea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tuturor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categoriilor</a:t>
            </a:r>
            <a:r>
              <a:rPr lang="en-GB" sz="1600" b="1" dirty="0">
                <a:latin typeface="Trebuchet MS" panose="020B0603020202020204" pitchFamily="34" charset="0"/>
              </a:rPr>
              <a:t> </a:t>
            </a:r>
            <a:r>
              <a:rPr lang="en-GB" sz="1600" b="1" dirty="0" err="1">
                <a:latin typeface="Trebuchet MS" panose="020B0603020202020204" pitchFamily="34" charset="0"/>
              </a:rPr>
              <a:t>sociale</a:t>
            </a:r>
            <a:r>
              <a:rPr lang="en-GB" sz="1600" b="1" dirty="0">
                <a:latin typeface="Trebuchet MS" panose="020B0603020202020204" pitchFamily="34" charset="0"/>
              </a:rPr>
              <a:t>.</a:t>
            </a:r>
            <a:r>
              <a:rPr lang="en-GB" sz="1600" dirty="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453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Dreptunghi 1"/>
          <p:cNvSpPr/>
          <p:nvPr/>
        </p:nvSpPr>
        <p:spPr>
          <a:xfrm>
            <a:off x="1576251" y="1155115"/>
            <a:ext cx="10232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Activitatea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A.6: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Informare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publicitate</a:t>
            </a:r>
            <a:endParaRPr lang="en-GB" sz="18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80EC9-1D89-5426-13BF-4D60E488013C}"/>
              </a:ext>
            </a:extLst>
          </p:cNvPr>
          <p:cNvSpPr txBox="1"/>
          <p:nvPr/>
        </p:nvSpPr>
        <p:spPr>
          <a:xfrm>
            <a:off x="1576251" y="1875532"/>
            <a:ext cx="991292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A.6.1 </a:t>
            </a:r>
            <a:r>
              <a:rPr lang="en-GB" dirty="0" err="1">
                <a:latin typeface="Trebuchet MS" panose="020B0603020202020204" pitchFamily="34" charset="0"/>
              </a:rPr>
              <a:t>Conferința</a:t>
            </a:r>
            <a:r>
              <a:rPr lang="en-GB" dirty="0">
                <a:latin typeface="Trebuchet MS" panose="020B0603020202020204" pitchFamily="34" charset="0"/>
              </a:rPr>
              <a:t> de </a:t>
            </a:r>
            <a:r>
              <a:rPr lang="en-GB" dirty="0" err="1">
                <a:latin typeface="Trebuchet MS" panose="020B0603020202020204" pitchFamily="34" charset="0"/>
              </a:rPr>
              <a:t>început</a:t>
            </a:r>
            <a:r>
              <a:rPr lang="en-GB" dirty="0">
                <a:latin typeface="Trebuchet MS" panose="020B0603020202020204" pitchFamily="34" charset="0"/>
              </a:rPr>
              <a:t> a </a:t>
            </a:r>
            <a:r>
              <a:rPr lang="en-GB" dirty="0" err="1">
                <a:latin typeface="Trebuchet MS" panose="020B0603020202020204" pitchFamily="34" charset="0"/>
              </a:rPr>
              <a:t>proiectului</a:t>
            </a:r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A.6.2 </a:t>
            </a:r>
            <a:r>
              <a:rPr lang="en-GB" dirty="0" err="1">
                <a:latin typeface="Trebuchet MS" panose="020B0603020202020204" pitchFamily="34" charset="0"/>
              </a:rPr>
              <a:t>Realizarea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materialelor</a:t>
            </a:r>
            <a:r>
              <a:rPr lang="en-GB" dirty="0">
                <a:latin typeface="Trebuchet MS" panose="020B0603020202020204" pitchFamily="34" charset="0"/>
              </a:rPr>
              <a:t> de </a:t>
            </a:r>
            <a:r>
              <a:rPr lang="en-GB" dirty="0" err="1">
                <a:latin typeface="Trebuchet MS" panose="020B0603020202020204" pitchFamily="34" charset="0"/>
              </a:rPr>
              <a:t>vizibilitate</a:t>
            </a:r>
            <a:r>
              <a:rPr lang="en-GB" dirty="0">
                <a:latin typeface="Trebuchet MS" panose="020B0603020202020204" pitchFamily="34" charset="0"/>
              </a:rPr>
              <a:t>, </a:t>
            </a:r>
            <a:r>
              <a:rPr lang="en-GB" dirty="0" err="1">
                <a:latin typeface="Trebuchet MS" panose="020B0603020202020204" pitchFamily="34" charset="0"/>
              </a:rPr>
              <a:t>promoționale</a:t>
            </a:r>
            <a:r>
              <a:rPr lang="en-GB" dirty="0">
                <a:latin typeface="Trebuchet MS" panose="020B0603020202020204" pitchFamily="34" charset="0"/>
              </a:rPr>
              <a:t>, </a:t>
            </a:r>
            <a:r>
              <a:rPr lang="en-GB" dirty="0" err="1">
                <a:latin typeface="Trebuchet MS" panose="020B0603020202020204" pitchFamily="34" charset="0"/>
              </a:rPr>
              <a:t>realizarea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panoului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publicitar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și</a:t>
            </a:r>
            <a:r>
              <a:rPr lang="en-GB" dirty="0">
                <a:latin typeface="Trebuchet MS" panose="020B0603020202020204" pitchFamily="34" charset="0"/>
              </a:rPr>
              <a:t> a </a:t>
            </a:r>
            <a:r>
              <a:rPr lang="en-GB" dirty="0" err="1">
                <a:latin typeface="Trebuchet MS" panose="020B0603020202020204" pitchFamily="34" charset="0"/>
              </a:rPr>
              <a:t>plăcii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permanente</a:t>
            </a:r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A.6.3 </a:t>
            </a:r>
            <a:r>
              <a:rPr lang="en-GB" dirty="0" err="1">
                <a:latin typeface="Trebuchet MS" panose="020B0603020202020204" pitchFamily="34" charset="0"/>
              </a:rPr>
              <a:t>Conferinta</a:t>
            </a:r>
            <a:r>
              <a:rPr lang="en-GB" dirty="0">
                <a:latin typeface="Trebuchet MS" panose="020B0603020202020204" pitchFamily="34" charset="0"/>
              </a:rPr>
              <a:t> de final a </a:t>
            </a:r>
            <a:r>
              <a:rPr lang="en-GB" dirty="0" err="1">
                <a:latin typeface="Trebuchet MS" panose="020B0603020202020204" pitchFamily="34" charset="0"/>
              </a:rPr>
              <a:t>proiectului</a:t>
            </a:r>
            <a:r>
              <a:rPr lang="en-GB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3032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re 10"/>
          <p:cNvGrpSpPr/>
          <p:nvPr/>
        </p:nvGrpSpPr>
        <p:grpSpPr>
          <a:xfrm>
            <a:off x="1948051" y="92831"/>
            <a:ext cx="8700494" cy="870543"/>
            <a:chOff x="1902655" y="-10930"/>
            <a:chExt cx="8700494" cy="870543"/>
          </a:xfrm>
        </p:grpSpPr>
        <p:pic>
          <p:nvPicPr>
            <p:cNvPr id="12" name="image2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4961" y="76857"/>
              <a:ext cx="456063" cy="782756"/>
            </a:xfrm>
            <a:prstGeom prst="rect">
              <a:avLst/>
            </a:prstGeom>
          </p:spPr>
        </p:pic>
        <p:pic>
          <p:nvPicPr>
            <p:cNvPr id="13" name="I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6110" y="105864"/>
              <a:ext cx="1357039" cy="59440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5" name="Imagine 14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166" y="-10930"/>
              <a:ext cx="886516" cy="870543"/>
            </a:xfrm>
            <a:prstGeom prst="rect">
              <a:avLst/>
            </a:prstGeom>
          </p:spPr>
        </p:pic>
        <p:pic>
          <p:nvPicPr>
            <p:cNvPr id="14" name="Imagin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F0F0F"/>
                </a:clrFrom>
                <a:clrTo>
                  <a:srgbClr val="0F0F0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02655" y="148825"/>
              <a:ext cx="2089270" cy="667645"/>
            </a:xfrm>
            <a:prstGeom prst="rect">
              <a:avLst/>
            </a:prstGeom>
            <a:effectLst>
              <a:outerShdw blurRad="1219200" dist="50800" dir="5400000" algn="ctr" rotWithShape="0">
                <a:schemeClr val="accent2">
                  <a:alpha val="0"/>
                </a:schemeClr>
              </a:outerShdw>
              <a:reflection endPos="0" dir="5400000" sy="-100000" algn="bl" rotWithShape="0"/>
            </a:effectLst>
          </p:spPr>
        </p:pic>
      </p:grpSp>
      <p:sp>
        <p:nvSpPr>
          <p:cNvPr id="16" name="Dreptunghi 15"/>
          <p:cNvSpPr/>
          <p:nvPr/>
        </p:nvSpPr>
        <p:spPr>
          <a:xfrm>
            <a:off x="1948051" y="6256538"/>
            <a:ext cx="9596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Working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together</a:t>
            </a:r>
            <a:r>
              <a:rPr lang="ro-RO" sz="1000" b="1" spc="-1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for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 </a:t>
            </a:r>
            <a:r>
              <a:rPr lang="ro-RO" sz="1000" b="1" dirty="0" err="1">
                <a:solidFill>
                  <a:srgbClr val="00AF5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green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,</a:t>
            </a:r>
            <a:r>
              <a:rPr lang="ro-RO" sz="1000" b="1" spc="-20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competitive</a:t>
            </a:r>
            <a:r>
              <a:rPr lang="ro-RO" sz="1000" b="1" spc="-5" dirty="0">
                <a:solidFill>
                  <a:srgbClr val="EC7C3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 err="1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and</a:t>
            </a:r>
            <a:r>
              <a:rPr lang="ro-RO" sz="1000" b="1" spc="-15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inclusive</a:t>
            </a:r>
            <a:r>
              <a:rPr lang="ro-RO" sz="1000" b="1" spc="-10" dirty="0">
                <a:solidFill>
                  <a:srgbClr val="006FC0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ro-RO" sz="1000" b="1" dirty="0"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Europe</a:t>
            </a:r>
            <a:endParaRPr lang="ro-RO" sz="1000" dirty="0"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n-US" sz="1400" i="1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B98470-7E76-34EE-1F51-E70D2F7F966F}"/>
              </a:ext>
            </a:extLst>
          </p:cNvPr>
          <p:cNvSpPr txBox="1"/>
          <p:nvPr/>
        </p:nvSpPr>
        <p:spPr>
          <a:xfrm>
            <a:off x="4972627" y="3380150"/>
            <a:ext cx="2974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Formula  </a:t>
            </a:r>
            <a:r>
              <a:rPr lang="en-US" b="1" dirty="0" err="1"/>
              <a:t>Succesului</a:t>
            </a:r>
            <a:r>
              <a:rPr lang="en-US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358529-001F-A1AE-F64D-E82C68D334AF}"/>
                  </a:ext>
                </a:extLst>
              </p:cNvPr>
              <p:cNvSpPr txBox="1"/>
              <p:nvPr/>
            </p:nvSpPr>
            <p:spPr>
              <a:xfrm>
                <a:off x="3273136" y="4213992"/>
                <a:ext cx="6640985" cy="474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Rezultat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(t) </a:t>
                </a:r>
                <a:r>
                  <a:rPr lang="en-US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[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Raport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ro-R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Î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ncredere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ro-R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ă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bdare</m:t>
                        </m:r>
                        <m:r>
                          <m:rPr>
                            <m:nor/>
                          </m:rPr>
                          <a:rPr lang="en-US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Speran</m:t>
                        </m:r>
                        <m:r>
                          <m:rPr>
                            <m:nor/>
                          </m:rPr>
                          <a:rPr lang="ro-R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ță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 </m:t>
                        </m:r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dt</m:t>
                        </m:r>
                      </m:e>
                    </m:nary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358529-001F-A1AE-F64D-E82C68D33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136" y="4213992"/>
                <a:ext cx="6640985" cy="474104"/>
              </a:xfrm>
              <a:prstGeom prst="rect">
                <a:avLst/>
              </a:prstGeom>
              <a:blipFill>
                <a:blip r:embed="rId7"/>
                <a:stretch>
                  <a:fillRect l="-826" t="-102564" b="-16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827AA55-FB86-7913-B8D1-C4ECDDE983EC}"/>
              </a:ext>
            </a:extLst>
          </p:cNvPr>
          <p:cNvSpPr txBox="1"/>
          <p:nvPr/>
        </p:nvSpPr>
        <p:spPr>
          <a:xfrm>
            <a:off x="3273136" y="2088906"/>
            <a:ext cx="6203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Va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2200" i="1" dirty="0" err="1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multumim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2200" i="1" dirty="0" err="1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pentru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sz="2200" i="1" dirty="0" err="1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atentie</a:t>
            </a:r>
            <a:r>
              <a:rPr lang="en-US" sz="2200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endParaRPr lang="en-GB" sz="2200" i="1" dirty="0">
              <a:solidFill>
                <a:schemeClr val="accent5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86946"/>
      </p:ext>
    </p:extLst>
  </p:cSld>
  <p:clrMapOvr>
    <a:masterClrMapping/>
  </p:clrMapOvr>
</p:sld>
</file>

<file path=ppt/theme/theme1.xml><?xml version="1.0" encoding="utf-8"?>
<a:theme xmlns:a="http://schemas.openxmlformats.org/drawingml/2006/main" name="Adiere">
  <a:themeElements>
    <a:clrScheme name="Adier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Adier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dier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TM04033925[[fn=Picătură]]</Template>
  <TotalTime>734</TotalTime>
  <Words>2638</Words>
  <Application>Microsoft Office PowerPoint</Application>
  <PresentationFormat>Widescreen</PresentationFormat>
  <Paragraphs>252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Cambria Math</vt:lpstr>
      <vt:lpstr>Century Gothic</vt:lpstr>
      <vt:lpstr>Courier New</vt:lpstr>
      <vt:lpstr>Trebuchet MS</vt:lpstr>
      <vt:lpstr>Wingdings</vt:lpstr>
      <vt:lpstr>Wingdings 3</vt:lpstr>
      <vt:lpstr>Adiere</vt:lpstr>
      <vt:lpstr>Elaborarea planului de atenuare și adaptare la schimbările climatice în municipiul Satu Mare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User</dc:creator>
  <cp:lastModifiedBy>Carla Ujfalvi</cp:lastModifiedBy>
  <cp:revision>61</cp:revision>
  <dcterms:created xsi:type="dcterms:W3CDTF">2023-01-18T12:59:14Z</dcterms:created>
  <dcterms:modified xsi:type="dcterms:W3CDTF">2023-01-26T09:06:14Z</dcterms:modified>
</cp:coreProperties>
</file>