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2" r:id="rId5"/>
    <p:sldId id="261" r:id="rId6"/>
    <p:sldId id="273" r:id="rId7"/>
    <p:sldId id="271" r:id="rId8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32660" y="1828800"/>
            <a:ext cx="11962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TRANSFORMATION OF “JOHANN ETTINGER” GERMAN THEORETICAL HIGH SCHOOL INTO AN NZEB BUILDING</a:t>
            </a:r>
          </a:p>
          <a:p>
            <a:pPr algn="ctr"/>
            <a:r>
              <a:rPr lang="ro-RO" sz="1200" dirty="0"/>
              <a:t>T</a:t>
            </a:r>
            <a:r>
              <a:rPr lang="en-US" sz="1200" dirty="0"/>
              <a:t>RAINING</a:t>
            </a:r>
            <a:endParaRPr lang="ro-RO" sz="1200" dirty="0"/>
          </a:p>
          <a:p>
            <a:endParaRPr lang="ro-RO" dirty="0"/>
          </a:p>
        </p:txBody>
      </p:sp>
      <p:sp>
        <p:nvSpPr>
          <p:cNvPr id="7" name="TextBox 6"/>
          <p:cNvSpPr txBox="1"/>
          <p:nvPr/>
        </p:nvSpPr>
        <p:spPr>
          <a:xfrm>
            <a:off x="4202551" y="3291840"/>
            <a:ext cx="3783857" cy="17235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/>
            </a:pPr>
            <a:endParaRPr lang="en-US" dirty="0"/>
          </a:p>
          <a:p>
            <a:pPr algn="ctr">
              <a:defRPr sz="1800" b="1"/>
            </a:pPr>
            <a:endParaRPr lang="en-US" dirty="0"/>
          </a:p>
          <a:p>
            <a:pPr algn="ctr">
              <a:defRPr sz="1800" b="1"/>
            </a:pPr>
            <a:endParaRPr lang="en-US" dirty="0"/>
          </a:p>
          <a:p>
            <a:pPr algn="ctr">
              <a:defRPr sz="1800" b="1"/>
            </a:pPr>
            <a:endParaRPr lang="en-US" dirty="0"/>
          </a:p>
          <a:p>
            <a:pPr algn="ctr">
              <a:defRPr sz="1800" b="1"/>
            </a:pPr>
            <a:r>
              <a:rPr dirty="0"/>
              <a:t>Municipality of Satu Mare</a:t>
            </a:r>
          </a:p>
          <a:p>
            <a:pPr algn="ctr">
              <a:defRPr sz="1600">
                <a:solidFill>
                  <a:srgbClr val="5A5A5A"/>
                </a:solidFill>
              </a:defRPr>
            </a:pPr>
            <a:r>
              <a:rPr dirty="0"/>
              <a:t>Date: </a:t>
            </a:r>
            <a:r>
              <a:rPr lang="en-US" dirty="0"/>
              <a:t>10-11.09.2026</a:t>
            </a:r>
            <a:r>
              <a:rPr dirty="0"/>
              <a:t>     Location: </a:t>
            </a:r>
            <a:r>
              <a:rPr lang="en-US" dirty="0"/>
              <a:t>Satu Mare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5CD58D-E0E2-446D-934D-0E18B8F67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3A6166-C594-4108-A2C4-A37B8D4AC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FB41ECC-0E36-4104-9363-9A563771571F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4D7213-113F-8D33-47EC-A4845C8A0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19BDE-CD1E-D56D-EF42-F93A5FA3D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011846-B609-CB76-FCF6-E7DE0F786408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BC45E-3F20-DA91-6DB3-B8A4A411CDEA}"/>
              </a:ext>
            </a:extLst>
          </p:cNvPr>
          <p:cNvSpPr txBox="1"/>
          <p:nvPr/>
        </p:nvSpPr>
        <p:spPr>
          <a:xfrm>
            <a:off x="397648" y="1219790"/>
            <a:ext cx="119628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TRANSFORMATION OF “JOHANN ETTINGER” GERMAN THEORETICAL HIGH SCHOOL INTO AN NZEB BUILDING</a:t>
            </a:r>
            <a:endParaRPr lang="ro-RO" sz="1200" dirty="0"/>
          </a:p>
          <a:p>
            <a:endParaRPr lang="ro-R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481225-6E73-8F9F-71B6-D8DCEBE31938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61A2C5-F756-65FB-EEFC-57EC812D7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F5A130-F397-630D-0DFD-0EB5C5C8E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85F2E2-5109-A408-5653-E38CE532AEDA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15A7A88-75F8-1BC4-4BCA-87C8AE134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BC6C04-ED9E-2F58-F6DA-5C681BCB5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70160"/>
              </p:ext>
            </p:extLst>
          </p:nvPr>
        </p:nvGraphicFramePr>
        <p:xfrm>
          <a:off x="2419920" y="2489989"/>
          <a:ext cx="8229600" cy="1828800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1869750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533020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694313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942369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Program Operator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Beneficiary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Project Budget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Implementation Period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803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Ministry of Development, Public Works and Administration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Municipality of Satu Mare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38,091,429.47 lei (7,107,405.58 CHF)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03.10.2025 – 31.07.2029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846918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9CA473A-1612-A9F5-D4FA-E0436465E6D2}"/>
              </a:ext>
            </a:extLst>
          </p:cNvPr>
          <p:cNvSpPr txBox="1"/>
          <p:nvPr/>
        </p:nvSpPr>
        <p:spPr>
          <a:xfrm>
            <a:off x="340430" y="4576750"/>
            <a:ext cx="115079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Within the framework of the “Energy Efficiency and Renewable Energy </a:t>
            </a:r>
            <a:r>
              <a:rPr lang="en-US" dirty="0" err="1"/>
              <a:t>Programme</a:t>
            </a:r>
            <a:r>
              <a:rPr lang="en-US" dirty="0"/>
              <a:t>”,</a:t>
            </a:r>
            <a:br>
              <a:rPr lang="en-US" dirty="0"/>
            </a:br>
            <a:r>
              <a:rPr lang="en-US" dirty="0"/>
              <a:t>Thematic Area: “Energy Efficiency and Renewable Energy”,</a:t>
            </a:r>
            <a:br>
              <a:rPr lang="en-US" dirty="0"/>
            </a:br>
            <a:r>
              <a:rPr lang="en-US" dirty="0"/>
              <a:t>under the Swiss–Romanian Cooperation </a:t>
            </a:r>
            <a:r>
              <a:rPr lang="en-US" dirty="0" err="1"/>
              <a:t>Programme</a:t>
            </a:r>
            <a:r>
              <a:rPr lang="en-US" dirty="0"/>
              <a:t> aimed at reducing economic and social disparities within the European Union.</a:t>
            </a:r>
          </a:p>
        </p:txBody>
      </p:sp>
    </p:spTree>
    <p:extLst>
      <p:ext uri="{BB962C8B-B14F-4D97-AF65-F5344CB8AC3E}">
        <p14:creationId xmlns:p14="http://schemas.microsoft.com/office/powerpoint/2010/main" val="217316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54DD5-3C3C-CD4C-9C27-0575DEB07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60F7F0-20C9-FFD3-21F6-AE522996EC63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63D33-A43A-B065-ED78-6242B45C33F3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CBF84-7169-D631-F88F-679C726E73A7}"/>
              </a:ext>
            </a:extLst>
          </p:cNvPr>
          <p:cNvSpPr txBox="1"/>
          <p:nvPr/>
        </p:nvSpPr>
        <p:spPr>
          <a:xfrm>
            <a:off x="274910" y="930743"/>
            <a:ext cx="119628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pPr algn="ctr"/>
            <a:endParaRPr lang="ro-RO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21F4E8-4468-0131-2A49-8D254F40817B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8A3EF2-EB05-D69C-935E-EEFD9783F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268DCC-26F2-B0C8-0D72-33227391D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4CD7C85-1245-ADB9-CB6E-7AB2112E7A8B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A2384E-35FA-27A6-F225-39E9B5258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A1FF46-D73B-9887-0313-F20F49DB0FCF}"/>
              </a:ext>
            </a:extLst>
          </p:cNvPr>
          <p:cNvSpPr txBox="1"/>
          <p:nvPr/>
        </p:nvSpPr>
        <p:spPr>
          <a:xfrm>
            <a:off x="487970" y="3061815"/>
            <a:ext cx="111417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dirty="0"/>
              <a:t>În cadrul proiectului implementat de Municipiul Satu Mare pentru creșterea eficienței energetice a Liceului Teoretic German „Johann </a:t>
            </a:r>
            <a:r>
              <a:rPr lang="ro-RO" dirty="0" err="1"/>
              <a:t>Ettinger</a:t>
            </a:r>
            <a:r>
              <a:rPr lang="ro-RO" dirty="0"/>
              <a:t>”, activitățile derulate prin </a:t>
            </a:r>
            <a:r>
              <a:rPr lang="ro-RO" b="1" dirty="0"/>
              <a:t>Componenta 4 – schimb de know-how și asistență tehnică din partea partenerilor elvețieni</a:t>
            </a:r>
            <a:r>
              <a:rPr lang="ro-RO" dirty="0"/>
              <a:t> au avut ca obiectiv consolidarea cunoștințelor și competențelor participanților în domeniul eficienței energetice și al clădirilor performante energetic.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As part of the project implemented by the Municipality of Satu Mare to improve the energy efficiency of the “Johann Ettinger” German Theoretical High School, the activities carried out under </a:t>
            </a:r>
            <a:r>
              <a:rPr lang="en-US" b="1" dirty="0"/>
              <a:t>Component 4 – Know-how exchange and technical support from the Swiss partners</a:t>
            </a:r>
            <a:r>
              <a:rPr lang="en-US" dirty="0"/>
              <a:t> aimed to strengthen the participants’ knowledge and skills in the field of energy efficiency and high-performance buildings.</a:t>
            </a:r>
            <a:endParaRPr lang="ro-RO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5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7D0D3-B3CB-4761-1234-487A6229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CBB43D-7017-989E-335A-9063F0A754B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518A99-C3D1-B069-F95B-F1A867E7A17B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2FF4D5-D809-1974-2C74-75EBAFF7CAA2}"/>
              </a:ext>
            </a:extLst>
          </p:cNvPr>
          <p:cNvSpPr txBox="1"/>
          <p:nvPr/>
        </p:nvSpPr>
        <p:spPr>
          <a:xfrm>
            <a:off x="274910" y="930743"/>
            <a:ext cx="1196280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pPr algn="ctr"/>
            <a:endParaRPr lang="ro-RO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3D51E-5C6B-CD8A-CCF3-AA9C624370FE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390868-9678-2DA0-2957-61A1581D4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BF8B0E-3F7C-C485-8746-599DE687F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99F8C37-28BC-4D2B-E268-02767E0FEC3D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096D5D-E9E8-A590-AB97-9C331274E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F52983-B9A3-060C-E252-7B455ABAE7BE}"/>
              </a:ext>
            </a:extLst>
          </p:cNvPr>
          <p:cNvSpPr txBox="1"/>
          <p:nvPr/>
        </p:nvSpPr>
        <p:spPr>
          <a:xfrm>
            <a:off x="487970" y="3061815"/>
            <a:ext cx="111417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r>
              <a:rPr lang="ro-RO" dirty="0"/>
              <a:t>Programul de instruire a inclus </a:t>
            </a:r>
            <a:r>
              <a:rPr lang="ro-RO" b="1" dirty="0"/>
              <a:t>parcurgerea a trei module de e-</a:t>
            </a:r>
            <a:r>
              <a:rPr lang="ro-RO" b="1" dirty="0" err="1"/>
              <a:t>learning</a:t>
            </a:r>
            <a:r>
              <a:rPr lang="ro-RO" b="1" dirty="0"/>
              <a:t> în format online</a:t>
            </a:r>
            <a:r>
              <a:rPr lang="ro-RO" dirty="0"/>
              <a:t>, completate de </a:t>
            </a:r>
            <a:r>
              <a:rPr lang="ro-RO" b="1" dirty="0"/>
              <a:t>două sesiuni de </a:t>
            </a:r>
            <a:r>
              <a:rPr lang="ro-RO" b="1" dirty="0" err="1"/>
              <a:t>webinar</a:t>
            </a:r>
            <a:r>
              <a:rPr lang="ro-RO" dirty="0"/>
              <a:t>, în cadrul cărora au fost aprofundate temele abordate și au avut loc schimburi de experiență cu experții implicați în proiect.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The training </a:t>
            </a:r>
            <a:r>
              <a:rPr lang="en-US" dirty="0" err="1"/>
              <a:t>programme</a:t>
            </a:r>
            <a:r>
              <a:rPr lang="en-US" dirty="0"/>
              <a:t> included the completion of </a:t>
            </a:r>
            <a:r>
              <a:rPr lang="en-US" b="1" dirty="0"/>
              <a:t>three online e-learning modules</a:t>
            </a:r>
            <a:r>
              <a:rPr lang="en-US" dirty="0"/>
              <a:t>, complemented by </a:t>
            </a:r>
            <a:r>
              <a:rPr lang="en-US" b="1" dirty="0"/>
              <a:t>two webinar sessions</a:t>
            </a:r>
            <a:r>
              <a:rPr lang="en-US" dirty="0"/>
              <a:t>, during which the topics covered were further explored and participants had the opportunity to exchange knowledge and experience with the experts involved in the project.</a:t>
            </a:r>
            <a:endParaRPr lang="ro-RO" dirty="0"/>
          </a:p>
          <a:p>
            <a:pPr algn="just"/>
            <a:endParaRPr lang="ro-RO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45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5B8B8-2368-9B3C-862A-A56F64327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2674E8-C40C-448B-8F9E-D055C6734233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AE838F-FBDF-6308-64F2-5880D245C01F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B9A9F-D7B3-5BE6-85B0-74A1BB0C5775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4E0535-A8AF-3181-43AF-5D5AEFCB4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80701E-1A06-490A-0B1E-C5B4F49AD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F9694A5-ED9A-6C06-538B-7743483ECA12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5F615A-5BCD-66D4-4F41-57C774A64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024D87-20A7-3F3F-1072-2FB53DA8C75F}"/>
              </a:ext>
            </a:extLst>
          </p:cNvPr>
          <p:cNvSpPr txBox="1"/>
          <p:nvPr/>
        </p:nvSpPr>
        <p:spPr>
          <a:xfrm>
            <a:off x="604736" y="2757760"/>
            <a:ext cx="1096286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dirty="0"/>
              <a:t>O etapă importantă a programului a fost reprezentată de </a:t>
            </a:r>
            <a:r>
              <a:rPr lang="ro-RO" b="1" dirty="0"/>
              <a:t>sesiunea de instruire on-site organizată la Satu Mare</a:t>
            </a:r>
            <a:r>
              <a:rPr lang="ro-RO" dirty="0"/>
              <a:t>, care a oferit participanților posibilitatea de a discuta aplicat cu experții, de a analiza exemple practice și de a consolida cunoștințele dobândite în cadrul activităților online.</a:t>
            </a:r>
            <a:endParaRPr lang="en-US" dirty="0"/>
          </a:p>
          <a:p>
            <a:pPr algn="just"/>
            <a:endParaRPr lang="ro-RO" dirty="0"/>
          </a:p>
          <a:p>
            <a:pPr algn="just">
              <a:buNone/>
            </a:pPr>
            <a:r>
              <a:rPr lang="en-US" dirty="0"/>
              <a:t>An important stage of the </a:t>
            </a:r>
            <a:r>
              <a:rPr lang="en-US" dirty="0" err="1"/>
              <a:t>programme</a:t>
            </a:r>
            <a:r>
              <a:rPr lang="en-US" dirty="0"/>
              <a:t> was the </a:t>
            </a:r>
            <a:r>
              <a:rPr lang="en-US" b="1" dirty="0"/>
              <a:t>on-site training session </a:t>
            </a:r>
            <a:r>
              <a:rPr lang="en-US" b="1" dirty="0" err="1"/>
              <a:t>organised</a:t>
            </a:r>
            <a:r>
              <a:rPr lang="en-US" b="1" dirty="0"/>
              <a:t> in Satu Mare</a:t>
            </a:r>
            <a:r>
              <a:rPr lang="en-US" dirty="0"/>
              <a:t>, which gave participants the opportunity to engage directly with the experts, discuss practical examples and consolidate the knowledge acquired through the online activities.</a:t>
            </a:r>
          </a:p>
        </p:txBody>
      </p:sp>
    </p:spTree>
    <p:extLst>
      <p:ext uri="{BB962C8B-B14F-4D97-AF65-F5344CB8AC3E}">
        <p14:creationId xmlns:p14="http://schemas.microsoft.com/office/powerpoint/2010/main" val="2386144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88EF2-229D-9D92-18DE-832EBF817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134ADC-CDB8-F3E1-2F71-43C8F37807CC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8B3E0B-C417-4B6B-1D05-DDDCA2501E28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0201D2-CF04-BEC2-39AD-7554B61BDEA8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83EA7A-B1E5-5668-179C-384F0A720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7C49825-BDD1-B95C-F7CC-138D0E580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07DF8D0-9F7C-F3A3-4E13-0C725ED511B6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815AD2-C1A1-759E-FE2A-C9E7BCA75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E24166-DC32-8AF7-1E49-340D06DFBC0E}"/>
              </a:ext>
            </a:extLst>
          </p:cNvPr>
          <p:cNvSpPr txBox="1"/>
          <p:nvPr/>
        </p:nvSpPr>
        <p:spPr>
          <a:xfrm>
            <a:off x="604737" y="2757760"/>
            <a:ext cx="109451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o-RO" dirty="0"/>
          </a:p>
          <a:p>
            <a:pPr algn="just"/>
            <a:r>
              <a:rPr lang="ro-RO" dirty="0"/>
              <a:t>La finalul programului de instruire, participanților care au parcurs activitățile prevăzute le-au fost acordate </a:t>
            </a:r>
            <a:r>
              <a:rPr lang="ro-RO" b="1" dirty="0"/>
              <a:t>diplome de participare</a:t>
            </a:r>
            <a:r>
              <a:rPr lang="ro-RO" dirty="0"/>
              <a:t>, marcând astfel încheierea acestei etape de formare și schimb de experiență din cadrul Componentei 4.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At the end of the training </a:t>
            </a:r>
            <a:r>
              <a:rPr lang="en-US" dirty="0" err="1"/>
              <a:t>programme</a:t>
            </a:r>
            <a:r>
              <a:rPr lang="en-US" dirty="0"/>
              <a:t>, participants who completed the planned activities were awarded </a:t>
            </a:r>
            <a:r>
              <a:rPr lang="en-US" b="1" dirty="0"/>
              <a:t>certificates of participation</a:t>
            </a:r>
            <a:r>
              <a:rPr lang="en-US" dirty="0"/>
              <a:t>, marking the completion of this stage of training and know-how exchange under Component 4.</a:t>
            </a:r>
            <a:endParaRPr lang="ro-RO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54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74918-6FDD-CA2A-B66D-1BF8E0E7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93DCD5-7F52-26B7-E32B-9B10C78E8CE8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83383A-7FAC-9B43-CA1E-B19C376DFE27}"/>
              </a:ext>
            </a:extLst>
          </p:cNvPr>
          <p:cNvSpPr/>
          <p:nvPr/>
        </p:nvSpPr>
        <p:spPr>
          <a:xfrm>
            <a:off x="0" y="822960"/>
            <a:ext cx="12188952" cy="64008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8DBE9E-6B0D-797C-A2A0-748790A5C5FB}"/>
              </a:ext>
            </a:extLst>
          </p:cNvPr>
          <p:cNvSpPr txBox="1"/>
          <p:nvPr/>
        </p:nvSpPr>
        <p:spPr>
          <a:xfrm>
            <a:off x="85543" y="2855934"/>
            <a:ext cx="11962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MUL</a:t>
            </a:r>
            <a:r>
              <a:rPr lang="ro-RO" sz="2800" b="1" dirty="0"/>
              <a:t>ȚUMIM PENTRU ATENȚIA ACORDATĂ!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THANK YOU FOR YOUR ATTENTION!</a:t>
            </a:r>
            <a:endParaRPr lang="ro-R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BFF496-BFAB-9805-351F-255595D4B307}"/>
              </a:ext>
            </a:extLst>
          </p:cNvPr>
          <p:cNvSpPr txBox="1"/>
          <p:nvPr/>
        </p:nvSpPr>
        <p:spPr>
          <a:xfrm>
            <a:off x="3874958" y="6035040"/>
            <a:ext cx="44390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Supported by the Swiss contribution to reducing economic and social disparities in the EU. </a:t>
            </a:r>
            <a:endParaRPr lang="en-US" dirty="0"/>
          </a:p>
          <a:p>
            <a:pPr algn="ctr">
              <a:defRPr sz="900">
                <a:solidFill>
                  <a:srgbClr val="5A5A5A"/>
                </a:solidFill>
              </a:defRPr>
            </a:pPr>
            <a:r>
              <a:rPr dirty="0"/>
              <a:t>This material does not necessarily reflect the official position of Switzerland.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AFE233-ED11-0A76-B846-1BF944CB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82" y="-67868"/>
            <a:ext cx="3641032" cy="10501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95EEA9-4543-5B32-6649-5902466FD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9026" y="-653"/>
            <a:ext cx="1349317" cy="8028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44A3324-F351-BD5E-1746-B9EF15A627FB}"/>
              </a:ext>
            </a:extLst>
          </p:cNvPr>
          <p:cNvSpPr txBox="1"/>
          <p:nvPr/>
        </p:nvSpPr>
        <p:spPr>
          <a:xfrm>
            <a:off x="5505061" y="88315"/>
            <a:ext cx="415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Ministry of Development, Public Works and Administration</a:t>
            </a:r>
            <a:endParaRPr lang="en-US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B5A0B2-5462-7C8A-88E8-DCFA1E31A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08" y="37438"/>
            <a:ext cx="764753" cy="76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192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733</Words>
  <Application>Microsoft Office PowerPoint</Application>
  <PresentationFormat>Custom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Carla Ujfalvi</dc:creator>
  <cp:keywords/>
  <dc:description>generated using python-pptx</dc:description>
  <cp:lastModifiedBy>Carla Ujfalvi</cp:lastModifiedBy>
  <cp:revision>35</cp:revision>
  <dcterms:created xsi:type="dcterms:W3CDTF">2013-01-27T09:14:16Z</dcterms:created>
  <dcterms:modified xsi:type="dcterms:W3CDTF">2026-09-22T07:52:59Z</dcterms:modified>
  <cp:category/>
</cp:coreProperties>
</file>